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  <p:sldMasterId id="2147483673" r:id="rId3"/>
  </p:sldMasterIdLst>
  <p:notesMasterIdLst>
    <p:notesMasterId r:id="rId48"/>
  </p:notesMasterIdLst>
  <p:handoutMasterIdLst>
    <p:handoutMasterId r:id="rId49"/>
  </p:handoutMasterIdLst>
  <p:sldIdLst>
    <p:sldId id="394" r:id="rId4"/>
    <p:sldId id="395" r:id="rId5"/>
    <p:sldId id="491" r:id="rId6"/>
    <p:sldId id="443" r:id="rId7"/>
    <p:sldId id="444" r:id="rId8"/>
    <p:sldId id="490" r:id="rId9"/>
    <p:sldId id="476" r:id="rId10"/>
    <p:sldId id="445" r:id="rId11"/>
    <p:sldId id="453" r:id="rId12"/>
    <p:sldId id="466" r:id="rId13"/>
    <p:sldId id="447" r:id="rId14"/>
    <p:sldId id="467" r:id="rId15"/>
    <p:sldId id="446" r:id="rId16"/>
    <p:sldId id="468" r:id="rId17"/>
    <p:sldId id="449" r:id="rId18"/>
    <p:sldId id="450" r:id="rId19"/>
    <p:sldId id="469" r:id="rId20"/>
    <p:sldId id="463" r:id="rId21"/>
    <p:sldId id="475" r:id="rId22"/>
    <p:sldId id="465" r:id="rId23"/>
    <p:sldId id="474" r:id="rId24"/>
    <p:sldId id="477" r:id="rId25"/>
    <p:sldId id="489" r:id="rId26"/>
    <p:sldId id="454" r:id="rId27"/>
    <p:sldId id="471" r:id="rId28"/>
    <p:sldId id="473" r:id="rId29"/>
    <p:sldId id="472" r:id="rId30"/>
    <p:sldId id="479" r:id="rId31"/>
    <p:sldId id="478" r:id="rId32"/>
    <p:sldId id="480" r:id="rId33"/>
    <p:sldId id="481" r:id="rId34"/>
    <p:sldId id="482" r:id="rId35"/>
    <p:sldId id="461" r:id="rId36"/>
    <p:sldId id="483" r:id="rId37"/>
    <p:sldId id="484" r:id="rId38"/>
    <p:sldId id="457" r:id="rId39"/>
    <p:sldId id="485" r:id="rId40"/>
    <p:sldId id="486" r:id="rId41"/>
    <p:sldId id="487" r:id="rId42"/>
    <p:sldId id="460" r:id="rId43"/>
    <p:sldId id="488" r:id="rId44"/>
    <p:sldId id="442" r:id="rId45"/>
    <p:sldId id="352" r:id="rId46"/>
    <p:sldId id="393" r:id="rId47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DC9E"/>
    <a:srgbClr val="FBEEDC"/>
    <a:srgbClr val="FBEEC9"/>
    <a:srgbClr val="603A14"/>
    <a:srgbClr val="E85C0E"/>
    <a:srgbClr val="BAB398"/>
    <a:srgbClr val="ADA485"/>
    <a:srgbClr val="C6C0AA"/>
    <a:srgbClr val="663606"/>
    <a:srgbClr val="663106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14" autoAdjust="0"/>
    <p:restoredTop sz="94595" autoAdjust="0"/>
  </p:normalViewPr>
  <p:slideViewPr>
    <p:cSldViewPr>
      <p:cViewPr varScale="1">
        <p:scale>
          <a:sx n="79" d="100"/>
          <a:sy n="79" d="100"/>
        </p:scale>
        <p:origin x="734" y="62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3" Type="http://schemas.openxmlformats.org/officeDocument/2006/relationships/slideMaster" Target="slideMasters/slideMaster2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slide" Target="slides/slide38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handoutMaster" Target="handoutMasters/handoutMaster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5.xml"/><Relationship Id="rId51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14-Jun-16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14-Jun-16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7554096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36160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5694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42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92770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4122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7620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14-Jun-16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27604065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14-Jun-16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617887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102855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425245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613940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9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14-Jun-16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14-Jun-16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0285204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8.png"/><Relationship Id="rId10" Type="http://schemas.openxmlformats.org/officeDocument/2006/relationships/image" Target="../media/image12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4.png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9.png"/><Relationship Id="rId4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hyperlink" Target="http://komfo.com/" TargetMode="External"/><Relationship Id="rId13" Type="http://schemas.openxmlformats.org/officeDocument/2006/relationships/image" Target="../media/image61.png"/><Relationship Id="rId18" Type="http://schemas.openxmlformats.org/officeDocument/2006/relationships/hyperlink" Target="http://netpeak.bg/" TargetMode="External"/><Relationship Id="rId3" Type="http://schemas.openxmlformats.org/officeDocument/2006/relationships/hyperlink" Target="https://softuni.bg/courses/programming-basics/" TargetMode="External"/><Relationship Id="rId21" Type="http://schemas.openxmlformats.org/officeDocument/2006/relationships/image" Target="../media/image65.png"/><Relationship Id="rId7" Type="http://schemas.openxmlformats.org/officeDocument/2006/relationships/image" Target="../media/image58.png"/><Relationship Id="rId12" Type="http://schemas.openxmlformats.org/officeDocument/2006/relationships/hyperlink" Target="http://www.softwaregroup-bg.com/" TargetMode="External"/><Relationship Id="rId17" Type="http://schemas.openxmlformats.org/officeDocument/2006/relationships/image" Target="../media/image63.png"/><Relationship Id="rId2" Type="http://schemas.openxmlformats.org/officeDocument/2006/relationships/notesSlide" Target="../notesSlides/notesSlide5.xml"/><Relationship Id="rId16" Type="http://schemas.openxmlformats.org/officeDocument/2006/relationships/hyperlink" Target="http://www.infragistics.com/" TargetMode="External"/><Relationship Id="rId20" Type="http://schemas.openxmlformats.org/officeDocument/2006/relationships/hyperlink" Target="http://www.superhosting.bg/" TargetMode="External"/><Relationship Id="rId1" Type="http://schemas.openxmlformats.org/officeDocument/2006/relationships/slideLayout" Target="../slideLayouts/slideLayout9.xml"/><Relationship Id="rId6" Type="http://schemas.openxmlformats.org/officeDocument/2006/relationships/hyperlink" Target="http://xs-software.com/" TargetMode="External"/><Relationship Id="rId11" Type="http://schemas.openxmlformats.org/officeDocument/2006/relationships/image" Target="../media/image60.png"/><Relationship Id="rId5" Type="http://schemas.openxmlformats.org/officeDocument/2006/relationships/image" Target="../media/image57.png"/><Relationship Id="rId15" Type="http://schemas.openxmlformats.org/officeDocument/2006/relationships/image" Target="../media/image62.png"/><Relationship Id="rId10" Type="http://schemas.openxmlformats.org/officeDocument/2006/relationships/hyperlink" Target="http://smartit.bg/" TargetMode="External"/><Relationship Id="rId19" Type="http://schemas.openxmlformats.org/officeDocument/2006/relationships/image" Target="../media/image64.png"/><Relationship Id="rId4" Type="http://schemas.openxmlformats.org/officeDocument/2006/relationships/hyperlink" Target="http://www.luxoft.com/" TargetMode="External"/><Relationship Id="rId9" Type="http://schemas.openxmlformats.org/officeDocument/2006/relationships/image" Target="../media/image59.png"/><Relationship Id="rId14" Type="http://schemas.openxmlformats.org/officeDocument/2006/relationships/hyperlink" Target="http://www.indeavr.com/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69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6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67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Relationship Id="rId14" Type="http://schemas.openxmlformats.org/officeDocument/2006/relationships/image" Target="../media/image7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0.jpeg"/><Relationship Id="rId2" Type="http://schemas.openxmlformats.org/officeDocument/2006/relationships/hyperlink" Target="https://jetbrains.com/webstorm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hyperlink" Target="https://www.visualstudio.com/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351212" y="914400"/>
            <a:ext cx="8125251" cy="1171552"/>
          </a:xfrm>
        </p:spPr>
        <p:txBody>
          <a:bodyPr>
            <a:normAutofit/>
          </a:bodyPr>
          <a:lstStyle/>
          <a:p>
            <a:r>
              <a:rPr lang="en-US" dirty="0"/>
              <a:t>HTML5 and CSS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351212" y="2193900"/>
            <a:ext cx="8125251" cy="778736"/>
          </a:xfrm>
        </p:spPr>
        <p:txBody>
          <a:bodyPr>
            <a:normAutofit/>
          </a:bodyPr>
          <a:lstStyle/>
          <a:p>
            <a:r>
              <a:rPr lang="en-US" dirty="0"/>
              <a:t>Very Short Introduction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604899"/>
            <a:ext cx="3187613" cy="525135"/>
          </a:xfrm>
        </p:spPr>
        <p:txBody>
          <a:bodyPr/>
          <a:lstStyle/>
          <a:p>
            <a:r>
              <a:rPr lang="en-US" noProof="1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5074798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479925"/>
            <a:ext cx="3187613" cy="382788"/>
          </a:xfrm>
        </p:spPr>
        <p:txBody>
          <a:bodyPr/>
          <a:lstStyle/>
          <a:p>
            <a:r>
              <a:rPr lang="en-US" sz="2000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820446"/>
            <a:ext cx="3187613" cy="351754"/>
          </a:xfrm>
        </p:spPr>
        <p:txBody>
          <a:bodyPr/>
          <a:lstStyle/>
          <a:p>
            <a:r>
              <a:rPr lang="en-US" sz="1800" dirty="0">
                <a:hlinkClick r:id="rId3"/>
              </a:rPr>
              <a:t>http://softuni.bg</a:t>
            </a:r>
            <a:endParaRPr lang="en-US" sz="1800" dirty="0"/>
          </a:p>
        </p:txBody>
      </p:sp>
      <p:pic>
        <p:nvPicPr>
          <p:cNvPr id="1028" name="Picture 4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30488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752600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4" name="Picture 13" descr="http://softuni.bg" title="SoftUni Code Wizard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503612" y="3811842"/>
            <a:ext cx="2133598" cy="234148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rot="576164">
            <a:off x="4849269" y="3861925"/>
            <a:ext cx="1803699" cy="4090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HTML &amp; CSS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6932612" y="3463291"/>
            <a:ext cx="4707735" cy="2647416"/>
            <a:chOff x="6932612" y="3463291"/>
            <a:chExt cx="4707735" cy="2647416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8"/>
            <a:srcRect t="5345" b="6461"/>
            <a:stretch/>
          </p:blipFill>
          <p:spPr>
            <a:xfrm>
              <a:off x="7256574" y="3596107"/>
              <a:ext cx="4064510" cy="2514600"/>
            </a:xfrm>
            <a:prstGeom prst="rect">
              <a:avLst/>
            </a:prstGeom>
          </p:spPr>
        </p:pic>
        <p:pic>
          <p:nvPicPr>
            <p:cNvPr id="4" name="Picture 4" descr="http://icons.iconarchive.com/icons/hopstarter/adobe-cs4/256/File-Adobe-Dreamweaver-HTML-01-icon.png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328172">
              <a:off x="6932612" y="3463291"/>
              <a:ext cx="1120588" cy="11205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http://icons.iconarchive.com/icons/hopstarter/adobe-cs4/256/File-Adobe-Dreamweaver-CSS-01-icon.png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237665">
              <a:off x="10502110" y="3463291"/>
              <a:ext cx="1138237" cy="11382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618999" cy="5570355"/>
          </a:xfrm>
        </p:spPr>
        <p:txBody>
          <a:bodyPr>
            <a:normAutofit/>
          </a:bodyPr>
          <a:lstStyle/>
          <a:p>
            <a:r>
              <a:rPr lang="en-US" dirty="0"/>
              <a:t>Create your first Web page:</a:t>
            </a:r>
          </a:p>
          <a:p>
            <a:pPr lvl="1"/>
            <a:r>
              <a:rPr lang="en-US" dirty="0"/>
              <a:t>File name: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hello.html</a:t>
            </a:r>
            <a:endParaRPr lang="en-US" dirty="0"/>
          </a:p>
          <a:p>
            <a:pPr lvl="1"/>
            <a:r>
              <a:rPr lang="en-US" dirty="0"/>
              <a:t>Title: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Hello HTML</a:t>
            </a:r>
          </a:p>
          <a:p>
            <a:pPr lvl="1"/>
            <a:r>
              <a:rPr lang="en-US" dirty="0"/>
              <a:t>Large heading: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Hello HTML!</a:t>
            </a:r>
          </a:p>
          <a:p>
            <a:pPr lvl="1"/>
            <a:r>
              <a:rPr lang="en-US" dirty="0"/>
              <a:t>Paragraph of text:</a:t>
            </a:r>
            <a:br>
              <a:rPr lang="en-US" dirty="0"/>
            </a:b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 am </a:t>
            </a:r>
            <a:r>
              <a:rPr lang="en-US" i="1" dirty="0">
                <a:solidFill>
                  <a:schemeClr val="tx2">
                    <a:lumMod val="75000"/>
                  </a:schemeClr>
                </a:solidFill>
              </a:rPr>
              <a:t>&lt;your name (bold)&gt;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. I am</a:t>
            </a:r>
            <a:br>
              <a:rPr lang="en-US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from </a:t>
            </a:r>
            <a:r>
              <a:rPr lang="en-US" i="1" dirty="0">
                <a:solidFill>
                  <a:schemeClr val="tx2">
                    <a:lumMod val="75000"/>
                  </a:schemeClr>
                </a:solidFill>
              </a:rPr>
              <a:t>&lt;your town as link to your town's Web site&gt;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.</a:t>
            </a:r>
          </a:p>
          <a:p>
            <a:pPr lvl="1"/>
            <a:r>
              <a:rPr lang="en-US" dirty="0"/>
              <a:t>Paragraph of text:</a:t>
            </a:r>
            <a:br>
              <a:rPr lang="en-US" dirty="0"/>
            </a:b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 study </a:t>
            </a:r>
            <a:r>
              <a:rPr lang="en-US" i="1" dirty="0">
                <a:solidFill>
                  <a:schemeClr val="tx2">
                    <a:lumMod val="75000"/>
                  </a:schemeClr>
                </a:solidFill>
              </a:rPr>
              <a:t>&lt;specialty (italic)&gt;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at </a:t>
            </a:r>
            <a:r>
              <a:rPr lang="en-US" i="1" dirty="0">
                <a:solidFill>
                  <a:schemeClr val="tx2">
                    <a:lumMod val="75000"/>
                  </a:schemeClr>
                </a:solidFill>
              </a:rPr>
              <a:t>&lt;link to SoftUni&gt;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.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 Hello HTML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7832" y="1245709"/>
            <a:ext cx="5181600" cy="3464442"/>
          </a:xfrm>
          <a:prstGeom prst="roundRect">
            <a:avLst>
              <a:gd name="adj" fmla="val 1204"/>
            </a:avLst>
          </a:prstGeom>
        </p:spPr>
      </p:pic>
    </p:spTree>
    <p:extLst>
      <p:ext uri="{BB962C8B-B14F-4D97-AF65-F5344CB8AC3E}">
        <p14:creationId xmlns:p14="http://schemas.microsoft.com/office/powerpoint/2010/main" val="22589883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Bullets and Numbered Lists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1279410" y="1208855"/>
            <a:ext cx="5119801" cy="237254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&lt;ul&gt;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&lt;li&gt;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First item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&lt;/li&gt;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&lt;li&gt;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Second item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&lt;/li&gt;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&lt;li&gt;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Third item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&lt;/li&gt;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&lt;/ul&gt;</a:t>
            </a:r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1279410" y="3952055"/>
            <a:ext cx="5119801" cy="237254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&lt;ol&gt;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&lt;li&gt;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One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&lt;/li&gt;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&lt;li&gt;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Two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&lt;/li&gt;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&lt;li&gt;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Three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&lt;/li&gt;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&lt;/ol&gt;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1778" y="1367637"/>
            <a:ext cx="3504620" cy="2054980"/>
          </a:xfrm>
          <a:prstGeom prst="roundRect">
            <a:avLst>
              <a:gd name="adj" fmla="val 1545"/>
            </a:avLst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1488" y="4113554"/>
            <a:ext cx="3504924" cy="2049546"/>
          </a:xfrm>
          <a:prstGeom prst="roundRect">
            <a:avLst>
              <a:gd name="adj" fmla="val 1545"/>
            </a:avLst>
          </a:prstGeom>
        </p:spPr>
      </p:pic>
    </p:spTree>
    <p:extLst>
      <p:ext uri="{BB962C8B-B14F-4D97-AF65-F5344CB8AC3E}">
        <p14:creationId xmlns:p14="http://schemas.microsoft.com/office/powerpoint/2010/main" val="1120536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618999" cy="5570355"/>
          </a:xfrm>
        </p:spPr>
        <p:txBody>
          <a:bodyPr>
            <a:normAutofit/>
          </a:bodyPr>
          <a:lstStyle/>
          <a:p>
            <a:r>
              <a:rPr lang="en-US" dirty="0"/>
              <a:t>Create your first Web page:</a:t>
            </a:r>
          </a:p>
          <a:p>
            <a:pPr lvl="1"/>
            <a:r>
              <a:rPr lang="en-US" dirty="0"/>
              <a:t>File name: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todo.html</a:t>
            </a:r>
            <a:endParaRPr lang="en-US" dirty="0"/>
          </a:p>
          <a:p>
            <a:pPr lvl="1"/>
            <a:r>
              <a:rPr lang="en-US" dirty="0"/>
              <a:t>Title: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TODO List</a:t>
            </a:r>
          </a:p>
          <a:p>
            <a:pPr lvl="1"/>
            <a:r>
              <a:rPr lang="en-US" dirty="0"/>
              <a:t>Large heading: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My TODO List</a:t>
            </a:r>
          </a:p>
          <a:p>
            <a:pPr lvl="1"/>
            <a:r>
              <a:rPr lang="en-US" dirty="0"/>
              <a:t>List of items:</a:t>
            </a:r>
          </a:p>
          <a:p>
            <a:pPr lvl="2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HTML5 course @ SoftUni</a:t>
            </a:r>
            <a:endParaRPr lang="en-US" i="1" dirty="0">
              <a:solidFill>
                <a:schemeClr val="tx2">
                  <a:lumMod val="75000"/>
                </a:schemeClr>
              </a:solidFill>
            </a:endParaRPr>
          </a:p>
          <a:p>
            <a:pPr lvl="2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Homework HTML &amp; CSS</a:t>
            </a:r>
          </a:p>
          <a:p>
            <a:pPr lvl="2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Teddy – birthday present</a:t>
            </a:r>
          </a:p>
          <a:p>
            <a:pPr lvl="2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 My TODO List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9912" y="1447800"/>
            <a:ext cx="5531302" cy="3698254"/>
          </a:xfrm>
          <a:prstGeom prst="roundRect">
            <a:avLst>
              <a:gd name="adj" fmla="val 1204"/>
            </a:avLst>
          </a:prstGeom>
        </p:spPr>
      </p:pic>
      <p:sp>
        <p:nvSpPr>
          <p:cNvPr id="7" name="AutoShape 25"/>
          <p:cNvSpPr>
            <a:spLocks noChangeArrowheads="1"/>
          </p:cNvSpPr>
          <p:nvPr/>
        </p:nvSpPr>
        <p:spPr bwMode="auto">
          <a:xfrm>
            <a:off x="6814372" y="5334000"/>
            <a:ext cx="4267200" cy="1066800"/>
          </a:xfrm>
          <a:prstGeom prst="wedgeRoundRectCallout">
            <a:avLst>
              <a:gd name="adj1" fmla="val -26123"/>
              <a:gd name="adj2" fmla="val -9298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Hint</a:t>
            </a:r>
            <a:r>
              <a:rPr lang="en-US" sz="2800" dirty="0">
                <a:solidFill>
                  <a:srgbClr val="FFFFFF"/>
                </a:solidFill>
                <a:latin typeface="+mn-lt"/>
              </a:rPr>
              <a:t>: use </a:t>
            </a:r>
            <a:r>
              <a:rPr lang="en-US" sz="2800" b="1" i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&amp;endash;</a:t>
            </a:r>
            <a:r>
              <a:rPr lang="en-US" sz="2800" dirty="0">
                <a:solidFill>
                  <a:srgbClr val="FFFFFF"/>
                </a:solidFill>
                <a:latin typeface="+mn-lt"/>
              </a:rPr>
              <a:t> to display the long hyphen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–</a:t>
            </a:r>
            <a:endParaRPr lang="bg-BG" sz="2800" b="1" dirty="0">
              <a:solidFill>
                <a:schemeClr val="tx2">
                  <a:lumMod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9331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982845"/>
            <a:ext cx="11804822" cy="55703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Images are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external files</a:t>
            </a:r>
            <a:r>
              <a:rPr lang="en-US" sz="3200" dirty="0"/>
              <a:t>, inserted through the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&lt;img&gt;</a:t>
            </a:r>
            <a:r>
              <a:rPr lang="en-US" sz="3200" dirty="0"/>
              <a:t> tag</a:t>
            </a:r>
          </a:p>
          <a:p>
            <a:pPr>
              <a:lnSpc>
                <a:spcPct val="100000"/>
              </a:lnSpc>
            </a:pPr>
            <a:endParaRPr lang="en-US" sz="3200" dirty="0"/>
          </a:p>
          <a:p>
            <a:pPr>
              <a:lnSpc>
                <a:spcPct val="100000"/>
              </a:lnSpc>
            </a:pPr>
            <a:endParaRPr lang="en-US" sz="3200" dirty="0"/>
          </a:p>
          <a:p>
            <a:pPr>
              <a:lnSpc>
                <a:spcPct val="100000"/>
              </a:lnSpc>
            </a:pPr>
            <a:endParaRPr lang="en-US" sz="3200" dirty="0"/>
          </a:p>
          <a:p>
            <a:pPr>
              <a:lnSpc>
                <a:spcPct val="100000"/>
              </a:lnSpc>
            </a:pPr>
            <a:endParaRPr lang="en-US" sz="3200" dirty="0"/>
          </a:p>
          <a:p>
            <a:pPr>
              <a:lnSpc>
                <a:spcPct val="100000"/>
              </a:lnSpc>
            </a:pPr>
            <a:r>
              <a:rPr lang="en-US" sz="3200" dirty="0"/>
              <a:t>Embedded image (Data URI)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Images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836612" y="1710560"/>
            <a:ext cx="10515598" cy="237254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&lt;img 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src="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images/SoftUni-logo.png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alt="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SoftUni logo (blue)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width="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400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height="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313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/&gt;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6590" y="2320160"/>
            <a:ext cx="4247726" cy="3725413"/>
          </a:xfrm>
          <a:prstGeom prst="roundRect">
            <a:avLst>
              <a:gd name="adj" fmla="val 586"/>
            </a:avLst>
          </a:prstGeom>
        </p:spPr>
      </p:pic>
      <p:sp>
        <p:nvSpPr>
          <p:cNvPr id="12" name="Text Placeholder 5"/>
          <p:cNvSpPr txBox="1">
            <a:spLocks/>
          </p:cNvSpPr>
          <p:nvPr/>
        </p:nvSpPr>
        <p:spPr>
          <a:xfrm>
            <a:off x="836611" y="4890029"/>
            <a:ext cx="6113139" cy="151077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&lt;img alt="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File Icon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src="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data:image/gif;base64,R0lGODlPQoAJo+Pj/+pqcs…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/&gt;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6712" y="4385318"/>
            <a:ext cx="891100" cy="953854"/>
          </a:xfrm>
          <a:prstGeom prst="roundRect">
            <a:avLst>
              <a:gd name="adj" fmla="val 4124"/>
            </a:avLst>
          </a:prstGeom>
        </p:spPr>
      </p:pic>
    </p:spTree>
    <p:extLst>
      <p:ext uri="{BB962C8B-B14F-4D97-AF65-F5344CB8AC3E}">
        <p14:creationId xmlns:p14="http://schemas.microsoft.com/office/powerpoint/2010/main" val="2475963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5751599" cy="557035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You are given 4 image files: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apple.png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banana.png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kiwi.png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organge.png</a:t>
            </a:r>
          </a:p>
          <a:p>
            <a:r>
              <a:rPr lang="en-US" dirty="0"/>
              <a:t>Create a Web page like the screenshot on the right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Hint</a:t>
            </a:r>
            <a:r>
              <a:rPr lang="en-US" dirty="0"/>
              <a:t>: use 3 paragraphs, each holding 5 images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 Fruits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1920" y="1295400"/>
            <a:ext cx="4711692" cy="4908470"/>
          </a:xfrm>
          <a:prstGeom prst="roundRect">
            <a:avLst>
              <a:gd name="adj" fmla="val 586"/>
            </a:avLst>
          </a:prstGeom>
        </p:spPr>
      </p:pic>
    </p:spTree>
    <p:extLst>
      <p:ext uri="{BB962C8B-B14F-4D97-AF65-F5344CB8AC3E}">
        <p14:creationId xmlns:p14="http://schemas.microsoft.com/office/powerpoint/2010/main" val="18207886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4950126"/>
            <a:ext cx="8938472" cy="820600"/>
          </a:xfrm>
        </p:spPr>
        <p:txBody>
          <a:bodyPr/>
          <a:lstStyle/>
          <a:p>
            <a:r>
              <a:rPr lang="en-US" dirty="0"/>
              <a:t>Basic HTML Tags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446212" y="5781994"/>
            <a:ext cx="8938472" cy="719034"/>
          </a:xfrm>
        </p:spPr>
        <p:txBody>
          <a:bodyPr/>
          <a:lstStyle/>
          <a:p>
            <a:r>
              <a:rPr lang="en-US" dirty="0"/>
              <a:t>Live Exercises in Class (Lab)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712" y="1054508"/>
            <a:ext cx="5181600" cy="3464442"/>
          </a:xfrm>
          <a:prstGeom prst="roundRect">
            <a:avLst>
              <a:gd name="adj" fmla="val 1204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7362" y="632750"/>
            <a:ext cx="4343400" cy="2904017"/>
          </a:xfrm>
          <a:prstGeom prst="roundRect">
            <a:avLst>
              <a:gd name="adj" fmla="val 1204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6737" y="3059575"/>
            <a:ext cx="2570480" cy="1676400"/>
          </a:xfrm>
          <a:prstGeom prst="roundRect">
            <a:avLst>
              <a:gd name="adj" fmla="val 1204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91987" y="1369986"/>
            <a:ext cx="2971800" cy="3095914"/>
          </a:xfrm>
          <a:prstGeom prst="roundRect">
            <a:avLst>
              <a:gd name="adj" fmla="val 1204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456694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CSS </a:t>
            </a:r>
            <a:r>
              <a:rPr lang="en-US" dirty="0"/>
              <a:t>defines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styling </a:t>
            </a:r>
            <a:r>
              <a:rPr lang="en-US" dirty="0"/>
              <a:t>of the HTML elements</a:t>
            </a:r>
          </a:p>
          <a:p>
            <a:pPr lvl="1"/>
            <a:r>
              <a:rPr lang="en-US" dirty="0"/>
              <a:t>CSS specifies fonts, colors, margins, sizes, positioning, floating, …</a:t>
            </a:r>
          </a:p>
          <a:p>
            <a:pPr lvl="1"/>
            <a:r>
              <a:rPr lang="en-US" dirty="0"/>
              <a:t>Uses CSS declarations in format: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property:value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Inline CSS </a:t>
            </a:r>
            <a:r>
              <a:rPr lang="en-US" dirty="0"/>
              <a:t>defines formatting rules for certain HTML element: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CSS?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57884" y="3930870"/>
            <a:ext cx="10867748" cy="104028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 style="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color: green; text-align: center; font-size: 30pt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 am a green big centered text paragraph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p&gt;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7704" y="5252080"/>
            <a:ext cx="7168108" cy="1297172"/>
          </a:xfrm>
          <a:prstGeom prst="roundRect">
            <a:avLst>
              <a:gd name="adj" fmla="val 2957"/>
            </a:avLst>
          </a:prstGeom>
        </p:spPr>
      </p:pic>
    </p:spTree>
    <p:extLst>
      <p:ext uri="{BB962C8B-B14F-4D97-AF65-F5344CB8AC3E}">
        <p14:creationId xmlns:p14="http://schemas.microsoft.com/office/powerpoint/2010/main" val="1928508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1" cy="5570355"/>
          </a:xfrm>
        </p:spPr>
        <p:txBody>
          <a:bodyPr>
            <a:normAutofit/>
          </a:bodyPr>
          <a:lstStyle/>
          <a:p>
            <a:r>
              <a:rPr lang="en-US" dirty="0"/>
              <a:t>Create a Web page like the screenshot below: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Hints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Use a paragraph of text</a:t>
            </a:r>
          </a:p>
          <a:p>
            <a:pPr lvl="1"/>
            <a:r>
              <a:rPr lang="en-US" dirty="0"/>
              <a:t>Use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&lt;span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style="…"&gt;</a:t>
            </a:r>
            <a:r>
              <a:rPr lang="en-US" b="1" dirty="0">
                <a:solidFill>
                  <a:srgbClr val="FBEEDC"/>
                </a:solidFill>
                <a:latin typeface="Consolas" panose="020B0609020204030204" pitchFamily="49" charset="0"/>
              </a:rPr>
              <a:t>text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&lt;/span&gt;</a:t>
            </a:r>
            <a:r>
              <a:rPr lang="en-US" dirty="0"/>
              <a:t> for the colored text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 Colors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0673" y="2099440"/>
            <a:ext cx="7887478" cy="2438400"/>
          </a:xfrm>
          <a:prstGeom prst="roundRect">
            <a:avLst>
              <a:gd name="adj" fmla="val 2095"/>
            </a:avLst>
          </a:prstGeom>
        </p:spPr>
      </p:pic>
    </p:spTree>
    <p:extLst>
      <p:ext uri="{BB962C8B-B14F-4D97-AF65-F5344CB8AC3E}">
        <p14:creationId xmlns:p14="http://schemas.microsoft.com/office/powerpoint/2010/main" val="29127093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800" dirty="0"/>
              <a:t>Fonts, Colors, Backgrounds, Borders, Padding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06756" y="1371600"/>
            <a:ext cx="10797856" cy="481978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2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 style="</a:t>
            </a: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color: #AA77FF;</a:t>
            </a:r>
          </a:p>
          <a:p>
            <a:pPr eaLnBrk="0" hangingPunct="0">
              <a:lnSpc>
                <a:spcPct val="12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font-family: Consolas, monaco, monospace;</a:t>
            </a:r>
          </a:p>
          <a:p>
            <a:pPr eaLnBrk="0" hangingPunct="0">
              <a:lnSpc>
                <a:spcPct val="12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font-size: 24pt;</a:t>
            </a:r>
          </a:p>
          <a:p>
            <a:pPr eaLnBrk="0" hangingPunct="0">
              <a:lnSpc>
                <a:spcPct val="12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background: lightgray;</a:t>
            </a:r>
          </a:p>
          <a:p>
            <a:pPr eaLnBrk="0" hangingPunct="0">
              <a:lnSpc>
                <a:spcPct val="12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padding: 15px;</a:t>
            </a:r>
          </a:p>
          <a:p>
            <a:pPr eaLnBrk="0" hangingPunct="0">
              <a:lnSpc>
                <a:spcPct val="12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border-radius: 10px;</a:t>
            </a:r>
          </a:p>
          <a:p>
            <a:pPr eaLnBrk="0" hangingPunct="0">
              <a:lnSpc>
                <a:spcPct val="12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border: 2px solid rgba(200,120,120,0.75)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Example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&lt;/p&gt;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9492" y="3059311"/>
            <a:ext cx="5176520" cy="2064444"/>
          </a:xfrm>
          <a:prstGeom prst="roundRect">
            <a:avLst>
              <a:gd name="adj" fmla="val 2095"/>
            </a:avLst>
          </a:prstGeom>
        </p:spPr>
      </p:pic>
    </p:spTree>
    <p:extLst>
      <p:ext uri="{BB962C8B-B14F-4D97-AF65-F5344CB8AC3E}">
        <p14:creationId xmlns:p14="http://schemas.microsoft.com/office/powerpoint/2010/main" val="1490130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 Web page like at the screenshot.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Hints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Use 3 nested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&lt;div&gt;</a:t>
            </a:r>
            <a:r>
              <a:rPr lang="en-US" dirty="0"/>
              <a:t> elements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Outside div</a:t>
            </a:r>
            <a:r>
              <a:rPr lang="en-US" dirty="0"/>
              <a:t>: blue dotted border +</a:t>
            </a:r>
            <a:br>
              <a:rPr lang="en-US" dirty="0"/>
            </a:br>
            <a:r>
              <a:rPr lang="en-US" dirty="0"/>
              <a:t>border-radius + padding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Middle div</a:t>
            </a:r>
            <a:r>
              <a:rPr lang="en-US" dirty="0"/>
              <a:t>: red dashed border +</a:t>
            </a:r>
            <a:br>
              <a:rPr lang="en-US" dirty="0"/>
            </a:br>
            <a:r>
              <a:rPr lang="en-US" dirty="0"/>
              <a:t>border-radius + padding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Inner div</a:t>
            </a:r>
            <a:r>
              <a:rPr lang="en-US" dirty="0"/>
              <a:t>: green solid border + </a:t>
            </a:r>
            <a:br>
              <a:rPr lang="en-US" dirty="0"/>
            </a:br>
            <a:r>
              <a:rPr lang="en-US" dirty="0"/>
              <a:t>border-radius + padding + text-align + font-size</a:t>
            </a:r>
          </a:p>
          <a:p>
            <a:pPr lvl="1"/>
            <a:r>
              <a:rPr lang="en-US" dirty="0"/>
              <a:t>Use </a:t>
            </a:r>
            <a:r>
              <a:rPr lang="en-US" b="1" i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&amp;lt;</a:t>
            </a:r>
            <a:r>
              <a:rPr lang="en-US" dirty="0"/>
              <a:t> and </a:t>
            </a:r>
            <a:r>
              <a:rPr lang="en-US" b="1" i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&amp;gt;</a:t>
            </a:r>
            <a:r>
              <a:rPr lang="en-US" dirty="0"/>
              <a:t> to escape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</a:t>
            </a:r>
            <a:r>
              <a:rPr lang="en-US" dirty="0"/>
              <a:t> and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&gt;</a:t>
            </a:r>
            <a:r>
              <a:rPr lang="en-US" dirty="0"/>
              <a:t> characters in the text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 Rectangles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1212" y="1971720"/>
            <a:ext cx="4267200" cy="3252019"/>
          </a:xfrm>
          <a:prstGeom prst="roundRect">
            <a:avLst>
              <a:gd name="adj" fmla="val 741"/>
            </a:avLst>
          </a:prstGeom>
        </p:spPr>
      </p:pic>
    </p:spTree>
    <p:extLst>
      <p:ext uri="{BB962C8B-B14F-4D97-AF65-F5344CB8AC3E}">
        <p14:creationId xmlns:p14="http://schemas.microsoft.com/office/powerpoint/2010/main" val="33099147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446088" indent="-446088">
              <a:lnSpc>
                <a:spcPct val="100000"/>
              </a:lnSpc>
              <a:buFontTx/>
              <a:buAutoNum type="arabicPeriod"/>
            </a:pPr>
            <a:r>
              <a:rPr lang="en-US" sz="3200" dirty="0"/>
              <a:t>What is HTML?</a:t>
            </a:r>
          </a:p>
          <a:p>
            <a:pPr marL="446088" indent="-446088">
              <a:lnSpc>
                <a:spcPct val="100000"/>
              </a:lnSpc>
              <a:buFontTx/>
              <a:buAutoNum type="arabicPeriod"/>
            </a:pPr>
            <a:r>
              <a:rPr lang="en-US" sz="3200" dirty="0"/>
              <a:t>Basic HTML Tags</a:t>
            </a:r>
          </a:p>
          <a:p>
            <a:pPr marL="714375" lvl="1" indent="-411163">
              <a:lnSpc>
                <a:spcPct val="100000"/>
              </a:lnSpc>
            </a:pPr>
            <a:r>
              <a:rPr lang="en-US" sz="3000" dirty="0"/>
              <a:t>Headings, Paragraphs,</a:t>
            </a:r>
            <a:br>
              <a:rPr lang="en-US" sz="3000" dirty="0"/>
            </a:br>
            <a:r>
              <a:rPr lang="en-US" sz="3000" dirty="0"/>
              <a:t>Images, Lists, Hyperlinks</a:t>
            </a:r>
          </a:p>
          <a:p>
            <a:pPr marL="446088" indent="-446088">
              <a:lnSpc>
                <a:spcPct val="100000"/>
              </a:lnSpc>
              <a:buFontTx/>
              <a:buAutoNum type="arabicPeriod"/>
            </a:pPr>
            <a:r>
              <a:rPr lang="en-US" sz="3200" dirty="0"/>
              <a:t>Basic CSS Styles</a:t>
            </a:r>
          </a:p>
          <a:p>
            <a:pPr marL="714375" lvl="1" indent="-411163">
              <a:lnSpc>
                <a:spcPct val="100000"/>
              </a:lnSpc>
            </a:pPr>
            <a:r>
              <a:rPr lang="en-US" sz="3000" dirty="0"/>
              <a:t>Fonts, Colors, Borders, Margins,</a:t>
            </a:r>
            <a:br>
              <a:rPr lang="en-US" sz="3000" dirty="0"/>
            </a:br>
            <a:r>
              <a:rPr lang="en-US" sz="3000" dirty="0"/>
              <a:t>Padding, Blocks, Inline Elements</a:t>
            </a:r>
          </a:p>
          <a:p>
            <a:pPr marL="446088" indent="-446088">
              <a:lnSpc>
                <a:spcPct val="100000"/>
              </a:lnSpc>
              <a:buFontTx/>
              <a:buAutoNum type="arabicPeriod"/>
            </a:pPr>
            <a:r>
              <a:rPr lang="en-US" sz="3200" dirty="0"/>
              <a:t>HTML Forms and Input Fields</a:t>
            </a:r>
          </a:p>
          <a:p>
            <a:pPr marL="446088" indent="-446088">
              <a:lnSpc>
                <a:spcPct val="100000"/>
              </a:lnSpc>
              <a:buFontTx/>
              <a:buAutoNum type="arabicPeriod"/>
            </a:pPr>
            <a:r>
              <a:rPr lang="en-US" sz="3200" dirty="0"/>
              <a:t>Creating a Very Simple Web Site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026" name="Picture 2" descr="http://www.graphicsfuel.com/wp-content/uploads/2012/07/books-icon-51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19022" y="1485512"/>
            <a:ext cx="2180390" cy="2180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6256" y="1600200"/>
            <a:ext cx="3164556" cy="408046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2156" y="4628022"/>
            <a:ext cx="1559656" cy="1559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683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Dev Tools / Styles Inspector / [F12]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2514" y="1151121"/>
            <a:ext cx="9568966" cy="5312082"/>
          </a:xfrm>
          <a:prstGeom prst="roundRect">
            <a:avLst>
              <a:gd name="adj" fmla="val 1006"/>
            </a:avLst>
          </a:prstGeom>
        </p:spPr>
      </p:pic>
    </p:spTree>
    <p:extLst>
      <p:ext uri="{BB962C8B-B14F-4D97-AF65-F5344CB8AC3E}">
        <p14:creationId xmlns:p14="http://schemas.microsoft.com/office/powerpoint/2010/main" val="23138410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>
            <a:spLocks noChangeArrowheads="1"/>
          </p:cNvSpPr>
          <p:nvPr/>
        </p:nvSpPr>
        <p:spPr bwMode="auto">
          <a:xfrm>
            <a:off x="7659411" y="1711974"/>
            <a:ext cx="1483001" cy="406193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72000" tIns="36000" rIns="72000" bIns="36000">
            <a:no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3" name="Rectangle 22"/>
          <p:cNvSpPr>
            <a:spLocks noChangeArrowheads="1"/>
          </p:cNvSpPr>
          <p:nvPr/>
        </p:nvSpPr>
        <p:spPr bwMode="auto">
          <a:xfrm>
            <a:off x="7659411" y="3803727"/>
            <a:ext cx="1254401" cy="406193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72000" tIns="36000" rIns="72000" bIns="36000">
            <a:no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1880262" y="3971055"/>
            <a:ext cx="2448670" cy="460502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72000" tIns="36000" rIns="72000" bIns="36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3912102" y="4345196"/>
            <a:ext cx="2448670" cy="460502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72000" tIns="36000" rIns="72000" bIns="36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5563182" y="4752894"/>
            <a:ext cx="1178590" cy="460502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72000" tIns="36000" rIns="72000" bIns="36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575677" y="5133558"/>
            <a:ext cx="1556335" cy="460502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72000" tIns="36000" rIns="72000" bIns="36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4277187" y="3219204"/>
            <a:ext cx="1718500" cy="460502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72000" tIns="36000" rIns="72000" bIns="36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Combining HTML and CSS Files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08662" y="1665896"/>
            <a:ext cx="6705600" cy="474591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&lt;!DOCTYPE html&gt;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&lt;head&gt;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&lt;link rel="stylesheet" type="text/css" href="styles.css"&gt;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&lt;/head&gt;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&lt;body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class="modern"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&gt;&lt;p&gt;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This is a &lt;span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class="special"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 special beer&lt;/span&gt; for &lt;span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class= "special"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&gt;special drinkers&lt;/span&gt;.&lt;/p&gt;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&lt;/body&gt;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508662" y="1132691"/>
            <a:ext cx="6705600" cy="533205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using-css.html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7595262" y="1665896"/>
            <a:ext cx="4038600" cy="472815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.special 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font-style: italic;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font-weight: bold;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color: blue;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105000"/>
              </a:lnSpc>
              <a:spcBef>
                <a:spcPts val="18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.modern 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#EEE;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105000"/>
              </a:lnSpc>
              <a:spcBef>
                <a:spcPts val="18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font-size: 24pt;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7595262" y="1132691"/>
            <a:ext cx="4038600" cy="533205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styles.css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Bent Arrow 9"/>
          <p:cNvSpPr/>
          <p:nvPr/>
        </p:nvSpPr>
        <p:spPr>
          <a:xfrm>
            <a:off x="5438512" y="1751786"/>
            <a:ext cx="2057400" cy="1447800"/>
          </a:xfrm>
          <a:prstGeom prst="bentArrow">
            <a:avLst>
              <a:gd name="adj1" fmla="val 15171"/>
              <a:gd name="adj2" fmla="val 19639"/>
              <a:gd name="adj3" fmla="val 35704"/>
              <a:gd name="adj4" fmla="val 673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3586" y="4659775"/>
            <a:ext cx="2748111" cy="1628776"/>
          </a:xfrm>
          <a:prstGeom prst="roundRect">
            <a:avLst>
              <a:gd name="adj" fmla="val 2500"/>
            </a:avLst>
          </a:prstGeom>
        </p:spPr>
      </p:pic>
    </p:spTree>
    <p:extLst>
      <p:ext uri="{BB962C8B-B14F-4D97-AF65-F5344CB8AC3E}">
        <p14:creationId xmlns:p14="http://schemas.microsoft.com/office/powerpoint/2010/main" val="251733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18" grpId="0" animBg="1"/>
      <p:bldP spid="19" grpId="0" animBg="1"/>
      <p:bldP spid="20" grpId="0" animBg="1"/>
      <p:bldP spid="21" grpId="0" animBg="1"/>
      <p:bldP spid="17" grpId="0" animBg="1"/>
      <p:bldP spid="8" grpId="0" animBg="1"/>
      <p:bldP spid="12" grpId="0" animBg="1"/>
      <p:bldP spid="1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Create a Web page like at the screenshot.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Hints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Create HTML file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langs.html</a:t>
            </a:r>
          </a:p>
          <a:p>
            <a:pPr lvl="1"/>
            <a:r>
              <a:rPr lang="en-US" dirty="0"/>
              <a:t>Create CSS file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langs.css</a:t>
            </a:r>
          </a:p>
          <a:p>
            <a:pPr lvl="1"/>
            <a:r>
              <a:rPr lang="en-US" dirty="0"/>
              <a:t>Link the CSS file in the HTML header</a:t>
            </a:r>
            <a:br>
              <a:rPr lang="en-US" dirty="0"/>
            </a:br>
            <a:r>
              <a:rPr lang="en-US" b="1" spc="-200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&lt;link rel="…" href="langs.css"&gt;</a:t>
            </a:r>
          </a:p>
          <a:p>
            <a:pPr lvl="1"/>
            <a:r>
              <a:rPr lang="en-US" dirty="0"/>
              <a:t>In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body</a:t>
            </a:r>
            <a:r>
              <a:rPr lang="en-US" dirty="0"/>
              <a:t> CSS selector define:</a:t>
            </a:r>
            <a:endParaRPr lang="bg-BG" dirty="0"/>
          </a:p>
          <a:p>
            <a:pPr lvl="2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background:#EEE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;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line-height:1.5em; font-size:24pt;</a:t>
            </a:r>
          </a:p>
          <a:p>
            <a:pPr lvl="1"/>
            <a:r>
              <a:rPr lang="en-US" dirty="0"/>
              <a:t>Define and use a CSS class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.lang</a:t>
            </a:r>
            <a:r>
              <a:rPr lang="en-US" noProof="1"/>
              <a:t> </a:t>
            </a:r>
            <a:r>
              <a:rPr lang="en-US" dirty="0"/>
              <a:t>for styling the languages:</a:t>
            </a:r>
          </a:p>
          <a:p>
            <a:pPr lvl="2"/>
            <a:r>
              <a:rPr lang="en-US" dirty="0"/>
              <a:t>Specify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border:1px #AAA, border-radius, background:#CCC, padding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– Languages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3427" y="1963460"/>
            <a:ext cx="4187710" cy="2578640"/>
          </a:xfrm>
          <a:prstGeom prst="roundRect">
            <a:avLst>
              <a:gd name="adj" fmla="val 2500"/>
            </a:avLst>
          </a:prstGeom>
        </p:spPr>
      </p:pic>
    </p:spTree>
    <p:extLst>
      <p:ext uri="{BB962C8B-B14F-4D97-AF65-F5344CB8AC3E}">
        <p14:creationId xmlns:p14="http://schemas.microsoft.com/office/powerpoint/2010/main" val="213508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– Languages (HTML + CSS)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84862" y="1665896"/>
            <a:ext cx="6347750" cy="474591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spc="-8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&lt;!DOCTYPE html&gt;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spc="-8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spc="-8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&lt;head&gt; &lt;title&gt;…&lt;/title&gt;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spc="-8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&lt;link rel="stylesheet" type=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spc="-8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"text/css" href="languages.css"&gt;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spc="-8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&lt;/head&gt;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spc="-8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&lt;body&gt;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spc="-8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Programming … &lt;span </a:t>
            </a:r>
            <a:r>
              <a:rPr lang="en-US" b="1" spc="-8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class="lang"</a:t>
            </a:r>
            <a:r>
              <a:rPr lang="en-US" b="1" spc="-8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spc="-8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PHP&lt;/span&gt;, &lt;span </a:t>
            </a:r>
            <a:r>
              <a:rPr lang="en-US" b="1" spc="-8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class="lang"</a:t>
            </a:r>
            <a:r>
              <a:rPr lang="en-US" b="1" spc="-8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spc="-8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JavaScript&lt;/span&gt;, … purpose.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spc="-8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&lt;/body&gt;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spc="-8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584862" y="1132691"/>
            <a:ext cx="6347750" cy="533205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spc="-8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languages.html</a:t>
            </a:r>
            <a:endParaRPr lang="en-US" b="1" spc="-80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7290462" y="1665896"/>
            <a:ext cx="4290350" cy="472815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lnSpc>
                <a:spcPct val="105000"/>
              </a:lnSpc>
              <a:spcBef>
                <a:spcPts val="18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spc="-8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body</a:t>
            </a:r>
            <a:r>
              <a:rPr lang="en-US" b="1" spc="-8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spc="-8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font-size: 24pt;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spc="-8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#EEE;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spc="-8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line-height: 1.5em;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spc="-8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b="1" spc="-80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spc="-8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.lang </a:t>
            </a:r>
            <a:r>
              <a:rPr lang="en-US" b="1" spc="-8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spc="-8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padding: 2px 10px;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spc="-8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border: 1px solid #AAA;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spc="-8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#CCC;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spc="-8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border-radius: 10px;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spc="-8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7290462" y="1132691"/>
            <a:ext cx="4290350" cy="533205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spc="-8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languages.css</a:t>
            </a:r>
            <a:endParaRPr lang="en-US" b="1" spc="-80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6133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&lt;div&gt;</a:t>
            </a:r>
            <a:r>
              <a:rPr lang="en-US" dirty="0"/>
              <a:t> and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&lt;p&gt;</a:t>
            </a:r>
            <a:r>
              <a:rPr lang="en-US" dirty="0"/>
              <a:t> are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block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elements </a:t>
            </a:r>
            <a:r>
              <a:rPr lang="en-US" dirty="0"/>
              <a:t>(rectangles)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Fill the entire container width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Stack vertically one after another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 Elements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8075401" y="1739458"/>
            <a:ext cx="3429211" cy="4606162"/>
            <a:chOff x="7694401" y="1097835"/>
            <a:chExt cx="3429211" cy="4606162"/>
          </a:xfrm>
        </p:grpSpPr>
        <p:sp>
          <p:nvSpPr>
            <p:cNvPr id="5" name="Rounded Rectangle 4"/>
            <p:cNvSpPr/>
            <p:nvPr/>
          </p:nvSpPr>
          <p:spPr>
            <a:xfrm>
              <a:off x="7694402" y="1760719"/>
              <a:ext cx="3429210" cy="3943278"/>
            </a:xfrm>
            <a:prstGeom prst="roundRect">
              <a:avLst>
                <a:gd name="adj" fmla="val 903"/>
              </a:avLst>
            </a:prstGeom>
            <a:solidFill>
              <a:schemeClr val="accent1">
                <a:alpha val="2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694401" y="1097835"/>
              <a:ext cx="342921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tx2">
                      <a:lumMod val="75000"/>
                    </a:schemeClr>
                  </a:solidFill>
                </a:rPr>
                <a:t>display: block</a:t>
              </a:r>
              <a:endParaRPr lang="en-US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7859614" y="2611819"/>
              <a:ext cx="3113186" cy="1337107"/>
            </a:xfrm>
            <a:prstGeom prst="roundRect">
              <a:avLst>
                <a:gd name="adj" fmla="val 903"/>
              </a:avLst>
            </a:prstGeom>
            <a:solidFill>
              <a:schemeClr val="accent1">
                <a:alpha val="50000"/>
              </a:schemeClr>
            </a:solidFill>
            <a:ln w="381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7991509" y="2759074"/>
              <a:ext cx="2835206" cy="204501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7991509" y="3035928"/>
              <a:ext cx="2835206" cy="204501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7991509" y="3320041"/>
              <a:ext cx="2835206" cy="204501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7991509" y="5038482"/>
              <a:ext cx="2835206" cy="20450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7991509" y="5323606"/>
              <a:ext cx="2835206" cy="20450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7991509" y="1950130"/>
              <a:ext cx="2835206" cy="20450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7991509" y="2234243"/>
              <a:ext cx="2835206" cy="20450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22" name="Rounded Rectangle 21"/>
            <p:cNvSpPr/>
            <p:nvPr/>
          </p:nvSpPr>
          <p:spPr>
            <a:xfrm>
              <a:off x="7859614" y="4124817"/>
              <a:ext cx="3113186" cy="768115"/>
            </a:xfrm>
            <a:prstGeom prst="roundRect">
              <a:avLst>
                <a:gd name="adj" fmla="val 903"/>
              </a:avLst>
            </a:prstGeom>
            <a:solidFill>
              <a:schemeClr val="accent1">
                <a:alpha val="50000"/>
              </a:schemeClr>
            </a:solidFill>
            <a:ln w="381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7991509" y="4272071"/>
              <a:ext cx="2835206" cy="204501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7991509" y="4548925"/>
              <a:ext cx="2835206" cy="204501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7991509" y="3600714"/>
              <a:ext cx="2835206" cy="204501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</p:grpSp>
      <p:sp>
        <p:nvSpPr>
          <p:cNvPr id="27" name="Rectangle 26"/>
          <p:cNvSpPr>
            <a:spLocks noChangeArrowheads="1"/>
          </p:cNvSpPr>
          <p:nvPr/>
        </p:nvSpPr>
        <p:spPr bwMode="auto">
          <a:xfrm>
            <a:off x="676677" y="3331970"/>
            <a:ext cx="6844515" cy="301621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 style="border:1px solid red; text-align:center"&gt;</a:t>
            </a:r>
            <a:r>
              <a:rPr lang="en-US" sz="30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centered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&lt;/p&gt;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style="border:1px solid blue"&gt;</a:t>
            </a:r>
            <a:r>
              <a:rPr lang="en-US" sz="30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&lt;/div&gt;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 style="border:1px solid red; text-align:right"&gt;</a:t>
            </a:r>
            <a:r>
              <a:rPr lang="en-US" sz="30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right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&lt;/p&gt;</a:t>
            </a: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6307" y="3235248"/>
            <a:ext cx="3148003" cy="1385641"/>
          </a:xfrm>
          <a:prstGeom prst="roundRect">
            <a:avLst>
              <a:gd name="adj" fmla="val 1511"/>
            </a:avLst>
          </a:prstGeom>
        </p:spPr>
      </p:pic>
    </p:spTree>
    <p:extLst>
      <p:ext uri="{BB962C8B-B14F-4D97-AF65-F5344CB8AC3E}">
        <p14:creationId xmlns:p14="http://schemas.microsoft.com/office/powerpoint/2010/main" val="3794637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ounded Rectangle 41"/>
          <p:cNvSpPr/>
          <p:nvPr/>
        </p:nvSpPr>
        <p:spPr>
          <a:xfrm>
            <a:off x="8075402" y="2402342"/>
            <a:ext cx="3429210" cy="3943278"/>
          </a:xfrm>
          <a:prstGeom prst="roundRect">
            <a:avLst>
              <a:gd name="adj" fmla="val 903"/>
            </a:avLst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&lt;span&gt;</a:t>
            </a:r>
            <a:r>
              <a:rPr lang="en-US" dirty="0"/>
              <a:t> is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inline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element</a:t>
            </a:r>
            <a:endParaRPr lang="en-US" dirty="0"/>
          </a:p>
          <a:p>
            <a:pPr lvl="1">
              <a:lnSpc>
                <a:spcPct val="110000"/>
              </a:lnSpc>
            </a:pPr>
            <a:r>
              <a:rPr lang="en-US" dirty="0"/>
              <a:t>Its shape is not always rectangular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Can be split across multiple lines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Inline Elements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075401" y="1739458"/>
            <a:ext cx="34292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display: inline</a:t>
            </a:r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8372509" y="5680105"/>
            <a:ext cx="2835206" cy="2045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4" name="Rectangle 13"/>
          <p:cNvSpPr/>
          <p:nvPr/>
        </p:nvSpPr>
        <p:spPr>
          <a:xfrm>
            <a:off x="8372509" y="5965229"/>
            <a:ext cx="2835206" cy="2045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5" name="Rectangle 14"/>
          <p:cNvSpPr/>
          <p:nvPr/>
        </p:nvSpPr>
        <p:spPr>
          <a:xfrm>
            <a:off x="8372509" y="2591753"/>
            <a:ext cx="2835206" cy="2045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6" name="Rectangle 15"/>
          <p:cNvSpPr/>
          <p:nvPr/>
        </p:nvSpPr>
        <p:spPr>
          <a:xfrm>
            <a:off x="8372509" y="2875866"/>
            <a:ext cx="2835206" cy="2045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7" name="Rectangle 26"/>
          <p:cNvSpPr>
            <a:spLocks noChangeArrowheads="1"/>
          </p:cNvSpPr>
          <p:nvPr/>
        </p:nvSpPr>
        <p:spPr bwMode="auto">
          <a:xfrm>
            <a:off x="580138" y="3435593"/>
            <a:ext cx="7065580" cy="291002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 style="text-align:justify"&gt; 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Welcome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&lt;span style="color:white; background:blue; padding-right:3px; padding-left:3px;"&gt;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 the Software University (SoftUni) in Sofia (Bulgaria)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&lt;/span&gt;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good luck!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&lt;/p&gt;</a:t>
            </a:r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9764" y="3260830"/>
            <a:ext cx="3154885" cy="124861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3803" y="4678404"/>
            <a:ext cx="2881755" cy="826386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9764" y="3255682"/>
            <a:ext cx="3154886" cy="1246831"/>
          </a:xfrm>
          <a:prstGeom prst="roundRect">
            <a:avLst>
              <a:gd name="adj" fmla="val 1511"/>
            </a:avLst>
          </a:prstGeom>
        </p:spPr>
      </p:pic>
    </p:spTree>
    <p:extLst>
      <p:ext uri="{BB962C8B-B14F-4D97-AF65-F5344CB8AC3E}">
        <p14:creationId xmlns:p14="http://schemas.microsoft.com/office/powerpoint/2010/main" val="618889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ounded Rectangle 41"/>
          <p:cNvSpPr/>
          <p:nvPr/>
        </p:nvSpPr>
        <p:spPr>
          <a:xfrm>
            <a:off x="8075402" y="2402342"/>
            <a:ext cx="3429210" cy="3943278"/>
          </a:xfrm>
          <a:prstGeom prst="roundRect">
            <a:avLst>
              <a:gd name="adj" fmla="val 903"/>
            </a:avLst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88572"/>
            <a:ext cx="11804822" cy="55703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Elements can be also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inline-block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/>
              <a:t>Rectangles arranged one after another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Just like words in a sentence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Inline</a:t>
            </a:r>
            <a:r>
              <a:rPr lang="bg-BG" dirty="0"/>
              <a:t>-</a:t>
            </a:r>
            <a:r>
              <a:rPr lang="en-US" dirty="0"/>
              <a:t>Block Elements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846802" y="1739458"/>
            <a:ext cx="38864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display: inline-block</a:t>
            </a:r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8372509" y="5680105"/>
            <a:ext cx="2835206" cy="2045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4" name="Rectangle 13"/>
          <p:cNvSpPr/>
          <p:nvPr/>
        </p:nvSpPr>
        <p:spPr>
          <a:xfrm>
            <a:off x="8372509" y="5965229"/>
            <a:ext cx="2835206" cy="2045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5" name="Rectangle 14"/>
          <p:cNvSpPr/>
          <p:nvPr/>
        </p:nvSpPr>
        <p:spPr>
          <a:xfrm>
            <a:off x="8372509" y="2591753"/>
            <a:ext cx="2835206" cy="2045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6" name="Rectangle 15"/>
          <p:cNvSpPr/>
          <p:nvPr/>
        </p:nvSpPr>
        <p:spPr>
          <a:xfrm>
            <a:off x="8372509" y="2875866"/>
            <a:ext cx="2835206" cy="2045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7" name="Rectangle 26"/>
          <p:cNvSpPr>
            <a:spLocks noChangeArrowheads="1"/>
          </p:cNvSpPr>
          <p:nvPr/>
        </p:nvSpPr>
        <p:spPr bwMode="auto">
          <a:xfrm>
            <a:off x="661494" y="3160818"/>
            <a:ext cx="6857249" cy="318702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style="text-align:justify;"&gt;</a:t>
            </a:r>
          </a:p>
          <a:p>
            <a:pPr marL="452438" lvl="1" eaLnBrk="0" hangingPunct="0">
              <a:lnSpc>
                <a:spcPct val="105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style="display: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inline-block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background:green"&gt;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green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&lt;/div&gt;</a:t>
            </a:r>
          </a:p>
          <a:p>
            <a:pPr marL="452438" lvl="1" eaLnBrk="0" hangingPunct="0">
              <a:lnSpc>
                <a:spcPct val="105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style="display: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inline-block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background:red"&gt;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red block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&lt;/div&gt;</a:t>
            </a:r>
          </a:p>
          <a:p>
            <a:pPr marL="452438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&lt;/div&gt;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8393529" y="3317286"/>
            <a:ext cx="1137052" cy="400800"/>
            <a:chOff x="8860388" y="4181361"/>
            <a:chExt cx="1137052" cy="400800"/>
          </a:xfrm>
        </p:grpSpPr>
        <p:sp>
          <p:nvSpPr>
            <p:cNvPr id="20" name="Rounded Rectangle 19"/>
            <p:cNvSpPr/>
            <p:nvPr/>
          </p:nvSpPr>
          <p:spPr>
            <a:xfrm>
              <a:off x="8860388" y="4181361"/>
              <a:ext cx="1137052" cy="400800"/>
            </a:xfrm>
            <a:prstGeom prst="roundRect">
              <a:avLst>
                <a:gd name="adj" fmla="val 903"/>
              </a:avLst>
            </a:prstGeom>
            <a:solidFill>
              <a:schemeClr val="accent1">
                <a:alpha val="50000"/>
              </a:schemeClr>
            </a:solidFill>
            <a:ln w="381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8964862" y="4277985"/>
              <a:ext cx="922303" cy="204501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9830312" y="3317286"/>
            <a:ext cx="1363868" cy="400800"/>
            <a:chOff x="8860388" y="4181361"/>
            <a:chExt cx="1137052" cy="400800"/>
          </a:xfrm>
        </p:grpSpPr>
        <p:sp>
          <p:nvSpPr>
            <p:cNvPr id="22" name="Rounded Rectangle 21"/>
            <p:cNvSpPr/>
            <p:nvPr/>
          </p:nvSpPr>
          <p:spPr>
            <a:xfrm>
              <a:off x="8860388" y="4181361"/>
              <a:ext cx="1137052" cy="400800"/>
            </a:xfrm>
            <a:prstGeom prst="roundRect">
              <a:avLst>
                <a:gd name="adj" fmla="val 903"/>
              </a:avLst>
            </a:prstGeom>
            <a:solidFill>
              <a:schemeClr val="accent1">
                <a:alpha val="50000"/>
              </a:schemeClr>
            </a:solidFill>
            <a:ln w="381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8952155" y="4277985"/>
              <a:ext cx="953435" cy="204501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8393528" y="3894958"/>
            <a:ext cx="1760503" cy="400800"/>
            <a:chOff x="8860388" y="4181361"/>
            <a:chExt cx="1137052" cy="400800"/>
          </a:xfrm>
        </p:grpSpPr>
        <p:sp>
          <p:nvSpPr>
            <p:cNvPr id="25" name="Rounded Rectangle 24"/>
            <p:cNvSpPr/>
            <p:nvPr/>
          </p:nvSpPr>
          <p:spPr>
            <a:xfrm>
              <a:off x="8860388" y="4181361"/>
              <a:ext cx="1137052" cy="400800"/>
            </a:xfrm>
            <a:prstGeom prst="roundRect">
              <a:avLst>
                <a:gd name="adj" fmla="val 903"/>
              </a:avLst>
            </a:prstGeom>
            <a:solidFill>
              <a:schemeClr val="accent1">
                <a:alpha val="50000"/>
              </a:schemeClr>
            </a:solidFill>
            <a:ln w="381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8932052" y="4277985"/>
              <a:ext cx="994165" cy="204501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10341001" y="3889878"/>
            <a:ext cx="845671" cy="400800"/>
            <a:chOff x="8860388" y="4181361"/>
            <a:chExt cx="1137052" cy="400800"/>
          </a:xfrm>
        </p:grpSpPr>
        <p:sp>
          <p:nvSpPr>
            <p:cNvPr id="29" name="Rounded Rectangle 28"/>
            <p:cNvSpPr/>
            <p:nvPr/>
          </p:nvSpPr>
          <p:spPr>
            <a:xfrm>
              <a:off x="8860388" y="4181361"/>
              <a:ext cx="1137052" cy="400800"/>
            </a:xfrm>
            <a:prstGeom prst="roundRect">
              <a:avLst>
                <a:gd name="adj" fmla="val 903"/>
              </a:avLst>
            </a:prstGeom>
            <a:solidFill>
              <a:schemeClr val="accent1">
                <a:alpha val="50000"/>
              </a:schemeClr>
            </a:solidFill>
            <a:ln w="381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8988684" y="4277985"/>
              <a:ext cx="857499" cy="204501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10004307" y="4485110"/>
            <a:ext cx="1182366" cy="400800"/>
            <a:chOff x="8860388" y="4181361"/>
            <a:chExt cx="1137052" cy="400800"/>
          </a:xfrm>
        </p:grpSpPr>
        <p:sp>
          <p:nvSpPr>
            <p:cNvPr id="32" name="Rounded Rectangle 31"/>
            <p:cNvSpPr/>
            <p:nvPr/>
          </p:nvSpPr>
          <p:spPr>
            <a:xfrm>
              <a:off x="8860388" y="4181361"/>
              <a:ext cx="1137052" cy="400800"/>
            </a:xfrm>
            <a:prstGeom prst="roundRect">
              <a:avLst>
                <a:gd name="adj" fmla="val 903"/>
              </a:avLst>
            </a:prstGeom>
            <a:solidFill>
              <a:schemeClr val="accent1">
                <a:alpha val="50000"/>
              </a:schemeClr>
            </a:solidFill>
            <a:ln w="381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8988684" y="4277985"/>
              <a:ext cx="857499" cy="204501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9351452" y="4485110"/>
            <a:ext cx="451695" cy="400800"/>
            <a:chOff x="8860388" y="4181361"/>
            <a:chExt cx="1137052" cy="400800"/>
          </a:xfrm>
        </p:grpSpPr>
        <p:sp>
          <p:nvSpPr>
            <p:cNvPr id="35" name="Rounded Rectangle 34"/>
            <p:cNvSpPr/>
            <p:nvPr/>
          </p:nvSpPr>
          <p:spPr>
            <a:xfrm>
              <a:off x="8860388" y="4181361"/>
              <a:ext cx="1137052" cy="400800"/>
            </a:xfrm>
            <a:prstGeom prst="roundRect">
              <a:avLst>
                <a:gd name="adj" fmla="val 903"/>
              </a:avLst>
            </a:prstGeom>
            <a:solidFill>
              <a:schemeClr val="accent1">
                <a:alpha val="50000"/>
              </a:schemeClr>
            </a:solidFill>
            <a:ln w="381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9064350" y="4277985"/>
              <a:ext cx="705101" cy="204501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8393529" y="4485110"/>
            <a:ext cx="758894" cy="400800"/>
            <a:chOff x="8860388" y="4181361"/>
            <a:chExt cx="1137052" cy="400800"/>
          </a:xfrm>
        </p:grpSpPr>
        <p:sp>
          <p:nvSpPr>
            <p:cNvPr id="39" name="Rounded Rectangle 38"/>
            <p:cNvSpPr/>
            <p:nvPr/>
          </p:nvSpPr>
          <p:spPr>
            <a:xfrm>
              <a:off x="8860388" y="4181361"/>
              <a:ext cx="1137052" cy="400800"/>
            </a:xfrm>
            <a:prstGeom prst="roundRect">
              <a:avLst>
                <a:gd name="adj" fmla="val 903"/>
              </a:avLst>
            </a:prstGeom>
            <a:solidFill>
              <a:schemeClr val="accent1">
                <a:alpha val="50000"/>
              </a:schemeClr>
            </a:solidFill>
            <a:ln w="381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8988684" y="4277985"/>
              <a:ext cx="857499" cy="204501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</p:grpSp>
      <p:sp>
        <p:nvSpPr>
          <p:cNvPr id="43" name="Rectangle 42"/>
          <p:cNvSpPr/>
          <p:nvPr/>
        </p:nvSpPr>
        <p:spPr>
          <a:xfrm>
            <a:off x="8372509" y="5395992"/>
            <a:ext cx="2835206" cy="2045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45" name="Rectangle 44"/>
          <p:cNvSpPr/>
          <p:nvPr/>
        </p:nvSpPr>
        <p:spPr>
          <a:xfrm>
            <a:off x="8372509" y="5110252"/>
            <a:ext cx="2835206" cy="2045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pic>
        <p:nvPicPr>
          <p:cNvPr id="51" name="Picture 5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9516" y="3304709"/>
            <a:ext cx="2840982" cy="1615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245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59045"/>
            <a:ext cx="11804822" cy="5570355"/>
          </a:xfrm>
        </p:spPr>
        <p:txBody>
          <a:bodyPr/>
          <a:lstStyle/>
          <a:p>
            <a:r>
              <a:rPr lang="en-US" dirty="0"/>
              <a:t>Create a Web page (HTML + CSS) like at the screenshot: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– Navigation Icons (HTML)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585797" y="1907262"/>
            <a:ext cx="7765723" cy="449353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ul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class="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icons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href="#"&gt;&lt;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img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src="home.png"/&gt;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&gt;Home&lt;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&gt;&lt;/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&gt;&lt;/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href="#"&gt;&lt;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img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src="browse.png"/&gt;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&gt;Browse&lt;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&gt;&lt;/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&gt;&lt;/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href="#"&gt;&lt;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img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src="live.png"/&gt;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&gt;Live&lt;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&gt;&lt;/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&gt;&lt;/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href="#"&gt;&lt;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img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src="fav.png"/&gt;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&gt;Favorites&lt;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&gt;&lt;/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&gt;&lt;/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…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ul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4572" y="1907262"/>
            <a:ext cx="3041316" cy="2667000"/>
          </a:xfrm>
          <a:prstGeom prst="roundRect">
            <a:avLst>
              <a:gd name="adj" fmla="val 2500"/>
            </a:avLst>
          </a:prstGeom>
        </p:spPr>
      </p:pic>
      <p:pic>
        <p:nvPicPr>
          <p:cNvPr id="9" name="Picture 4" descr="http://icons.iconarchive.com/icons/hopstarter/adobe-cs4/256/File-Adobe-Dreamweaver-HTML-01-ic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1370" y="5340323"/>
            <a:ext cx="942842" cy="942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8644573" y="4800600"/>
            <a:ext cx="3041316" cy="16002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.icons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.icons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.icons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600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14" name="Picture 6" descr="http://icons.iconarchive.com/icons/hopstarter/adobe-cs4/256/File-Adobe-Dreamweaver-CSS-01-icon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2640" y="4647968"/>
            <a:ext cx="926302" cy="926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535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– Navigation Icons (CSS)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97124" y="1121228"/>
            <a:ext cx="5241634" cy="529375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.icons {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#333;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text-align: center;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padding: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/* TODO */</a:t>
            </a:r>
            <a:endParaRPr lang="en-US" sz="2600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width: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/* TODO */</a:t>
            </a:r>
            <a:endParaRPr lang="en-US" sz="2600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border-radius: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/* TODO */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.icons li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display: inline-block;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.icons li a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display: block;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width: 120px;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170612" y="1121228"/>
            <a:ext cx="5395800" cy="529375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padding: 20px 5px;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border-radius: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/* TODO */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text-decoration: none;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font: bold 12pt Arial;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color: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/* TODO */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600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.icons li a:hover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#594932;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color: #F0E0C9;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border: 2px solid #866129;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margin: -2px;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2508716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4955998"/>
            <a:ext cx="8938472" cy="820600"/>
          </a:xfrm>
        </p:spPr>
        <p:txBody>
          <a:bodyPr/>
          <a:lstStyle/>
          <a:p>
            <a:r>
              <a:rPr lang="en-US" dirty="0"/>
              <a:t>Styling with CSS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446212" y="5834166"/>
            <a:ext cx="8938472" cy="719034"/>
          </a:xfrm>
        </p:spPr>
        <p:txBody>
          <a:bodyPr/>
          <a:lstStyle/>
          <a:p>
            <a:r>
              <a:rPr lang="en-US" dirty="0"/>
              <a:t>Live Exercises in Class (Lab)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1012" y="740924"/>
            <a:ext cx="4696234" cy="1451833"/>
          </a:xfrm>
          <a:prstGeom prst="roundRect">
            <a:avLst>
              <a:gd name="adj" fmla="val 2095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601" y="2106774"/>
            <a:ext cx="4127274" cy="2541426"/>
          </a:xfrm>
          <a:prstGeom prst="roundRect">
            <a:avLst>
              <a:gd name="adj" fmla="val 2500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1212" y="1396181"/>
            <a:ext cx="4267200" cy="3252019"/>
          </a:xfrm>
          <a:prstGeom prst="roundRect">
            <a:avLst>
              <a:gd name="adj" fmla="val 1745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0412" y="1120638"/>
            <a:ext cx="3352800" cy="3251006"/>
          </a:xfrm>
          <a:prstGeom prst="roundRect">
            <a:avLst>
              <a:gd name="adj" fmla="val 1745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8556314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br>
              <a:rPr lang="en-US" sz="6000" b="1"/>
            </a:br>
            <a:r>
              <a:rPr lang="en-US" sz="11500" b="1"/>
              <a:t>#2667</a:t>
            </a:r>
            <a:endParaRPr lang="en-US" sz="6000" b="1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Have a Question?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00573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Forms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HTML forms </a:t>
            </a:r>
            <a:r>
              <a:rPr lang="en-US" dirty="0"/>
              <a:t>allow user to fill data</a:t>
            </a:r>
            <a:br>
              <a:rPr lang="en-US" dirty="0"/>
            </a:br>
            <a:r>
              <a:rPr lang="en-US" dirty="0"/>
              <a:t>and send it to the server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Input fields </a:t>
            </a:r>
            <a:r>
              <a:rPr lang="en-US" dirty="0"/>
              <a:t>can hold text, number,</a:t>
            </a:r>
            <a:br>
              <a:rPr lang="en-US" dirty="0"/>
            </a:br>
            <a:r>
              <a:rPr lang="en-US" dirty="0"/>
              <a:t>date, radio button, checkbox, …</a:t>
            </a:r>
          </a:p>
          <a:p>
            <a:r>
              <a:rPr lang="en-US" dirty="0"/>
              <a:t>Creating a contact form:</a:t>
            </a: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757236" y="4267200"/>
            <a:ext cx="10671176" cy="224676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&lt;form&gt;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First name: &lt;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input</a:t>
            </a:r>
            <a:r>
              <a:rPr lang="en-US" sz="27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type="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</a:t>
            </a:r>
            <a:r>
              <a:rPr lang="en-US" sz="27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name="firstname"&gt;&lt;br&gt;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Last name: &lt;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input</a:t>
            </a:r>
            <a:r>
              <a:rPr lang="en-US" sz="27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type="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</a:t>
            </a:r>
            <a:r>
              <a:rPr lang="en-US" sz="27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name="lastname"&gt;&lt;br&gt;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input</a:t>
            </a:r>
            <a:r>
              <a:rPr lang="en-US" sz="27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type="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submit</a:t>
            </a:r>
            <a:r>
              <a:rPr lang="en-US" sz="27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value="Submit"&gt;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&lt;/form&gt;</a:t>
            </a:r>
          </a:p>
        </p:txBody>
      </p:sp>
      <p:pic>
        <p:nvPicPr>
          <p:cNvPr id="11" name="Content Placeholder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3640" y="1186542"/>
            <a:ext cx="3654772" cy="2826944"/>
          </a:xfrm>
          <a:prstGeom prst="roundRect">
            <a:avLst>
              <a:gd name="adj" fmla="val 1432"/>
            </a:avLst>
          </a:prstGeom>
        </p:spPr>
      </p:pic>
    </p:spTree>
    <p:extLst>
      <p:ext uri="{BB962C8B-B14F-4D97-AF65-F5344CB8AC3E}">
        <p14:creationId xmlns:p14="http://schemas.microsoft.com/office/powerpoint/2010/main" val="1036442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  <p:bldP spid="12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 Web page (HTML + CSS) like at the screenshot: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– Contact Us Form (HTML)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567372" y="1981200"/>
            <a:ext cx="7534502" cy="432426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&lt;form&gt;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&lt;span&gt;First</a:t>
            </a:r>
            <a:r>
              <a:rPr lang="en-US" sz="25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5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name:&lt;/span&gt;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input</a:t>
            </a:r>
            <a:r>
              <a:rPr lang="en-US" sz="25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5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type="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</a:t>
            </a:r>
            <a:r>
              <a:rPr lang="en-US" sz="25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en-US" sz="25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5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name="firstname"&gt;&lt;br&gt;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…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&lt;span&gt;Town:&lt;/span&gt;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select</a:t>
            </a:r>
            <a:r>
              <a:rPr lang="en-US" sz="25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5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name="town"&gt;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option</a:t>
            </a:r>
            <a:r>
              <a:rPr lang="en-US" sz="25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5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value="1"&gt;Sofia&lt;/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option</a:t>
            </a:r>
            <a:r>
              <a:rPr lang="en-US" sz="25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…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select</a:t>
            </a:r>
            <a:r>
              <a:rPr lang="en-US" sz="25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input</a:t>
            </a:r>
            <a:r>
              <a:rPr lang="en-US" sz="25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5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type="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submit</a:t>
            </a:r>
            <a:r>
              <a:rPr lang="en-US" sz="25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en-US" sz="25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5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value="Submit"&gt;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&lt;/form&gt;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1480" y="2238330"/>
            <a:ext cx="3278188" cy="3810000"/>
          </a:xfrm>
          <a:prstGeom prst="roundRect">
            <a:avLst>
              <a:gd name="adj" fmla="val 1447"/>
            </a:avLst>
          </a:prstGeom>
        </p:spPr>
      </p:pic>
    </p:spTree>
    <p:extLst>
      <p:ext uri="{BB962C8B-B14F-4D97-AF65-F5344CB8AC3E}">
        <p14:creationId xmlns:p14="http://schemas.microsoft.com/office/powerpoint/2010/main" val="19794382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– Styling the Contact Us Form (CSS)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51556" y="1143000"/>
            <a:ext cx="5214256" cy="520142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form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#eee;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display: inline-block;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form span 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display: inline-block;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width: 80px;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#eee;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margin: 10px 3px 3px 8px;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form input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form select 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width: 150px;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6170612" y="1143000"/>
            <a:ext cx="5387280" cy="520142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height: 20px;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margin: 0px 5px;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box-sizing: border-box;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form select 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margin: 1px;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form input[type='submit'] 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display: block;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margin: 10px 0 12px 98px;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width: 80px; height: 30px;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92035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/>
          <a:lstStyle/>
          <a:p>
            <a:r>
              <a:rPr lang="en-US" dirty="0"/>
              <a:t>HTML elements can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float</a:t>
            </a:r>
            <a:r>
              <a:rPr lang="en-US" dirty="0"/>
              <a:t> left and right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Floating Elements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684326" y="1853335"/>
            <a:ext cx="3276390" cy="2051802"/>
            <a:chOff x="8151812" y="2377958"/>
            <a:chExt cx="3276390" cy="2051802"/>
          </a:xfrm>
        </p:grpSpPr>
        <p:sp>
          <p:nvSpPr>
            <p:cNvPr id="7" name="Rounded Rectangle 6"/>
            <p:cNvSpPr/>
            <p:nvPr/>
          </p:nvSpPr>
          <p:spPr>
            <a:xfrm>
              <a:off x="8151812" y="2377958"/>
              <a:ext cx="3276390" cy="2051802"/>
            </a:xfrm>
            <a:prstGeom prst="roundRect">
              <a:avLst>
                <a:gd name="adj" fmla="val 903"/>
              </a:avLst>
            </a:prstGeom>
            <a:solidFill>
              <a:schemeClr val="accent1">
                <a:alpha val="25000"/>
              </a:schemeClr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9766412" y="2576513"/>
              <a:ext cx="1441302" cy="20450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9766412" y="2860626"/>
              <a:ext cx="1441302" cy="20450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9766412" y="3146881"/>
              <a:ext cx="1441302" cy="20450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9766412" y="3430994"/>
              <a:ext cx="1441302" cy="20450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8372509" y="3718166"/>
              <a:ext cx="2835206" cy="20450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8372509" y="4002279"/>
              <a:ext cx="2835206" cy="20450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8383394" y="2594867"/>
              <a:ext cx="1254382" cy="980433"/>
              <a:chOff x="8860388" y="4175129"/>
              <a:chExt cx="1137052" cy="400800"/>
            </a:xfrm>
          </p:grpSpPr>
          <p:sp>
            <p:nvSpPr>
              <p:cNvPr id="13" name="Rounded Rectangle 12"/>
              <p:cNvSpPr/>
              <p:nvPr/>
            </p:nvSpPr>
            <p:spPr>
              <a:xfrm>
                <a:off x="8860388" y="4175129"/>
                <a:ext cx="1137052" cy="400800"/>
              </a:xfrm>
              <a:prstGeom prst="roundRect">
                <a:avLst>
                  <a:gd name="adj" fmla="val 903"/>
                </a:avLst>
              </a:prstGeom>
              <a:solidFill>
                <a:schemeClr val="accent1">
                  <a:alpha val="50000"/>
                </a:schemeClr>
              </a:solidFill>
              <a:ln w="38100">
                <a:solidFill>
                  <a:schemeClr val="tx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8964862" y="4213310"/>
                <a:ext cx="922303" cy="321387"/>
              </a:xfrm>
              <a:prstGeom prst="rect">
                <a:avLst/>
              </a:prstGeom>
              <a:solidFill>
                <a:schemeClr val="tx2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800" b="1" noProof="1">
                    <a:solidFill>
                      <a:schemeClr val="bg1"/>
                    </a:solidFill>
                  </a:rPr>
                  <a:t>float:left</a:t>
                </a:r>
              </a:p>
            </p:txBody>
          </p:sp>
        </p:grpSp>
      </p:grpSp>
      <p:grpSp>
        <p:nvGrpSpPr>
          <p:cNvPr id="41" name="Group 40"/>
          <p:cNvGrpSpPr/>
          <p:nvPr/>
        </p:nvGrpSpPr>
        <p:grpSpPr>
          <a:xfrm>
            <a:off x="8228222" y="1853335"/>
            <a:ext cx="3276390" cy="2051802"/>
            <a:chOff x="8151812" y="2377958"/>
            <a:chExt cx="3276390" cy="2051802"/>
          </a:xfrm>
        </p:grpSpPr>
        <p:sp>
          <p:nvSpPr>
            <p:cNvPr id="42" name="Rounded Rectangle 41"/>
            <p:cNvSpPr/>
            <p:nvPr/>
          </p:nvSpPr>
          <p:spPr>
            <a:xfrm>
              <a:off x="8151812" y="2377958"/>
              <a:ext cx="3276390" cy="2051802"/>
            </a:xfrm>
            <a:prstGeom prst="roundRect">
              <a:avLst>
                <a:gd name="adj" fmla="val 903"/>
              </a:avLst>
            </a:prstGeom>
            <a:solidFill>
              <a:schemeClr val="accent1">
                <a:alpha val="25000"/>
              </a:schemeClr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8372509" y="2576513"/>
              <a:ext cx="1187519" cy="20450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8372509" y="2860626"/>
              <a:ext cx="1187519" cy="20450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8372509" y="3146881"/>
              <a:ext cx="1187519" cy="20450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8372509" y="3430994"/>
              <a:ext cx="1187519" cy="20450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8372509" y="3718166"/>
              <a:ext cx="2835206" cy="20450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8372509" y="4002279"/>
              <a:ext cx="2835206" cy="20450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grpSp>
          <p:nvGrpSpPr>
            <p:cNvPr id="49" name="Group 48"/>
            <p:cNvGrpSpPr/>
            <p:nvPr/>
          </p:nvGrpSpPr>
          <p:grpSpPr>
            <a:xfrm>
              <a:off x="9715395" y="2602814"/>
              <a:ext cx="1484400" cy="980433"/>
              <a:chOff x="10067799" y="4178378"/>
              <a:chExt cx="1345555" cy="400800"/>
            </a:xfrm>
          </p:grpSpPr>
          <p:sp>
            <p:nvSpPr>
              <p:cNvPr id="50" name="Rounded Rectangle 49"/>
              <p:cNvSpPr/>
              <p:nvPr/>
            </p:nvSpPr>
            <p:spPr>
              <a:xfrm>
                <a:off x="10067799" y="4178378"/>
                <a:ext cx="1345555" cy="400800"/>
              </a:xfrm>
              <a:prstGeom prst="roundRect">
                <a:avLst>
                  <a:gd name="adj" fmla="val 903"/>
                </a:avLst>
              </a:prstGeom>
              <a:solidFill>
                <a:schemeClr val="accent1">
                  <a:alpha val="50000"/>
                </a:schemeClr>
              </a:solidFill>
              <a:ln w="38100">
                <a:solidFill>
                  <a:schemeClr val="tx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10172272" y="4216559"/>
                <a:ext cx="1091428" cy="321387"/>
              </a:xfrm>
              <a:prstGeom prst="rect">
                <a:avLst/>
              </a:prstGeom>
              <a:solidFill>
                <a:schemeClr val="tx2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800" b="1" noProof="1">
                    <a:solidFill>
                      <a:schemeClr val="bg1"/>
                    </a:solidFill>
                  </a:rPr>
                  <a:t>float:right</a:t>
                </a:r>
              </a:p>
            </p:txBody>
          </p:sp>
        </p:grpSp>
      </p:grpSp>
      <p:grpSp>
        <p:nvGrpSpPr>
          <p:cNvPr id="52" name="Group 51"/>
          <p:cNvGrpSpPr/>
          <p:nvPr/>
        </p:nvGrpSpPr>
        <p:grpSpPr>
          <a:xfrm>
            <a:off x="4461209" y="1853335"/>
            <a:ext cx="3276390" cy="2051802"/>
            <a:chOff x="8151812" y="2377958"/>
            <a:chExt cx="3276390" cy="2051802"/>
          </a:xfrm>
        </p:grpSpPr>
        <p:sp>
          <p:nvSpPr>
            <p:cNvPr id="53" name="Rounded Rectangle 52"/>
            <p:cNvSpPr/>
            <p:nvPr/>
          </p:nvSpPr>
          <p:spPr>
            <a:xfrm>
              <a:off x="8151812" y="2377958"/>
              <a:ext cx="3276390" cy="2051802"/>
            </a:xfrm>
            <a:prstGeom prst="roundRect">
              <a:avLst>
                <a:gd name="adj" fmla="val 903"/>
              </a:avLst>
            </a:prstGeom>
            <a:solidFill>
              <a:schemeClr val="accent1">
                <a:alpha val="25000"/>
              </a:schemeClr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8372509" y="2576513"/>
              <a:ext cx="2835206" cy="20450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59" name="Rectangle 58"/>
            <p:cNvSpPr/>
            <p:nvPr/>
          </p:nvSpPr>
          <p:spPr>
            <a:xfrm>
              <a:off x="8372509" y="4002279"/>
              <a:ext cx="2835206" cy="20450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grpSp>
          <p:nvGrpSpPr>
            <p:cNvPr id="60" name="Group 59"/>
            <p:cNvGrpSpPr/>
            <p:nvPr/>
          </p:nvGrpSpPr>
          <p:grpSpPr>
            <a:xfrm>
              <a:off x="9029595" y="2912766"/>
              <a:ext cx="1524514" cy="980433"/>
              <a:chOff x="9446146" y="4305086"/>
              <a:chExt cx="1381917" cy="400800"/>
            </a:xfrm>
          </p:grpSpPr>
          <p:sp>
            <p:nvSpPr>
              <p:cNvPr id="61" name="Rounded Rectangle 60"/>
              <p:cNvSpPr/>
              <p:nvPr/>
            </p:nvSpPr>
            <p:spPr>
              <a:xfrm>
                <a:off x="9446146" y="4305086"/>
                <a:ext cx="1381917" cy="400800"/>
              </a:xfrm>
              <a:prstGeom prst="roundRect">
                <a:avLst>
                  <a:gd name="adj" fmla="val 903"/>
                </a:avLst>
              </a:prstGeom>
              <a:solidFill>
                <a:schemeClr val="accent1">
                  <a:alpha val="50000"/>
                </a:schemeClr>
              </a:solidFill>
              <a:ln w="38100">
                <a:solidFill>
                  <a:schemeClr val="tx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/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9557487" y="4343267"/>
                <a:ext cx="1120922" cy="321387"/>
              </a:xfrm>
              <a:prstGeom prst="rect">
                <a:avLst/>
              </a:prstGeom>
              <a:solidFill>
                <a:schemeClr val="tx2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800" b="1" noProof="1">
                    <a:solidFill>
                      <a:schemeClr val="bg1"/>
                    </a:solidFill>
                  </a:rPr>
                  <a:t>no floating block</a:t>
                </a:r>
              </a:p>
            </p:txBody>
          </p:sp>
        </p:grpSp>
      </p:grpSp>
      <p:sp>
        <p:nvSpPr>
          <p:cNvPr id="67" name="Rectangle 66"/>
          <p:cNvSpPr>
            <a:spLocks noChangeArrowheads="1"/>
          </p:cNvSpPr>
          <p:nvPr/>
        </p:nvSpPr>
        <p:spPr bwMode="auto">
          <a:xfrm>
            <a:off x="684326" y="4182879"/>
            <a:ext cx="3276389" cy="224676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Some text around …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style= 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float:left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 float:left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&lt;/div&gt;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9" name="Rectangle 68"/>
          <p:cNvSpPr>
            <a:spLocks noChangeArrowheads="1"/>
          </p:cNvSpPr>
          <p:nvPr/>
        </p:nvSpPr>
        <p:spPr bwMode="auto">
          <a:xfrm>
            <a:off x="4461208" y="4182879"/>
            <a:ext cx="3276391" cy="224676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Some text before …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style= 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margin:0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auto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 no floating block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&lt;/div&gt;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0" name="Rectangle 69"/>
          <p:cNvSpPr>
            <a:spLocks noChangeArrowheads="1"/>
          </p:cNvSpPr>
          <p:nvPr/>
        </p:nvSpPr>
        <p:spPr bwMode="auto">
          <a:xfrm>
            <a:off x="8228222" y="4182879"/>
            <a:ext cx="3276390" cy="224676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Some text around …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style= 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float:right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 float:left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&lt;/div&gt;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59563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6692035" cy="5570355"/>
          </a:xfrm>
        </p:spPr>
        <p:txBody>
          <a:bodyPr/>
          <a:lstStyle/>
          <a:p>
            <a:r>
              <a:rPr lang="en-US" dirty="0"/>
              <a:t>Create a Web page (HTML + CSS) like at the screenshot: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– Floating Elements (HTML)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32657" y="2460830"/>
            <a:ext cx="6781800" cy="383181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</a:t>
            </a:r>
            <a:r>
              <a:rPr lang="en-US" sz="27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class="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left</a:t>
            </a:r>
            <a:r>
              <a:rPr lang="en-US" sz="27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"&gt;left&lt;/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</a:t>
            </a:r>
            <a:r>
              <a:rPr lang="en-US" sz="27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</a:t>
            </a:r>
            <a:r>
              <a:rPr lang="en-US" sz="27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&gt;The float CSS property …&lt;/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</a:t>
            </a:r>
            <a:r>
              <a:rPr lang="en-US" sz="27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700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</a:t>
            </a:r>
            <a:r>
              <a:rPr lang="en-US" sz="27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class="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right</a:t>
            </a:r>
            <a:r>
              <a:rPr lang="en-US" sz="27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"&gt;right&lt;/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</a:t>
            </a:r>
            <a:r>
              <a:rPr lang="en-US" sz="27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</a:t>
            </a:r>
            <a:r>
              <a:rPr lang="en-US" sz="27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&gt;The float CSS property …&lt;/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</a:t>
            </a:r>
            <a:r>
              <a:rPr lang="en-US" sz="27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700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</a:t>
            </a:r>
            <a:r>
              <a:rPr lang="en-US" sz="27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&gt;Without floating …&lt;/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</a:t>
            </a:r>
            <a:r>
              <a:rPr lang="en-US" sz="27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</a:t>
            </a:r>
            <a:r>
              <a:rPr lang="en-US" sz="27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class="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center</a:t>
            </a:r>
            <a:r>
              <a:rPr lang="en-US" sz="27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"&gt;no float&lt;/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</a:t>
            </a:r>
            <a:r>
              <a:rPr lang="en-US" sz="27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</a:t>
            </a:r>
            <a:r>
              <a:rPr lang="en-US" sz="27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&gt;Without floating …&lt;/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</a:t>
            </a:r>
            <a:r>
              <a:rPr lang="en-US" sz="27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4612" y="1337958"/>
            <a:ext cx="3969751" cy="4965576"/>
          </a:xfrm>
          <a:prstGeom prst="roundRect">
            <a:avLst>
              <a:gd name="adj" fmla="val 1060"/>
            </a:avLst>
          </a:prstGeom>
        </p:spPr>
      </p:pic>
    </p:spTree>
    <p:extLst>
      <p:ext uri="{BB962C8B-B14F-4D97-AF65-F5344CB8AC3E}">
        <p14:creationId xmlns:p14="http://schemas.microsoft.com/office/powerpoint/2010/main" val="2002566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– Floating Elements (CSS)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08012" y="1184493"/>
            <a:ext cx="5943600" cy="527990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.left, .right, .center 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width: 120px;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height: 30px;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line-height: 30px;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text-align: center;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padding: 10px;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CornflowerBlue;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border-radius: 5px;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text-shadow: 0px 0px 5px white;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085012" y="1184493"/>
            <a:ext cx="4479812" cy="529375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.left 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float: left;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margin-right: 10px;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spcBef>
                <a:spcPts val="18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.right 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float: right;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margin-left: 10px;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spcBef>
                <a:spcPts val="18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.center 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margin: 0 auto;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6241816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6132599" cy="557035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Create a simple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Web site </a:t>
            </a:r>
            <a:r>
              <a:rPr lang="en-US" dirty="0"/>
              <a:t>(like at the screenshot) consisting of: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Header </a:t>
            </a:r>
            <a:r>
              <a:rPr lang="en-US" dirty="0"/>
              <a:t>– holds site title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Sidebar </a:t>
            </a:r>
            <a:r>
              <a:rPr lang="en-US" dirty="0"/>
              <a:t>(left column) – menu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Home, About, Contacts (links)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Main content </a:t>
            </a:r>
            <a:r>
              <a:rPr lang="en-US" dirty="0"/>
              <a:t>(right column)</a:t>
            </a:r>
          </a:p>
          <a:p>
            <a:pPr lvl="3">
              <a:lnSpc>
                <a:spcPct val="100000"/>
              </a:lnSpc>
            </a:pPr>
            <a:r>
              <a:rPr lang="en-US" sz="3000" dirty="0"/>
              <a:t>Home text, About text, Contact us form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Footer </a:t>
            </a:r>
            <a:r>
              <a:rPr lang="en-US" dirty="0"/>
              <a:t>– holds copyright text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– Very Simple Web Site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3938" y="1981200"/>
            <a:ext cx="5210674" cy="4180382"/>
          </a:xfrm>
          <a:prstGeom prst="roundRect">
            <a:avLst>
              <a:gd name="adj" fmla="val 1060"/>
            </a:avLst>
          </a:prstGeom>
        </p:spPr>
      </p:pic>
    </p:spTree>
    <p:extLst>
      <p:ext uri="{BB962C8B-B14F-4D97-AF65-F5344CB8AC3E}">
        <p14:creationId xmlns:p14="http://schemas.microsoft.com/office/powerpoint/2010/main" val="201202845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– Very Simple Web Site (HTML)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22414" y="1140949"/>
            <a:ext cx="10943998" cy="517064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header</a:t>
            </a:r>
            <a:r>
              <a:rPr lang="en-US" sz="30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&gt;Very Simple Web Site&lt;/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header</a:t>
            </a:r>
            <a:r>
              <a:rPr lang="en-US" sz="30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aside</a:t>
            </a:r>
            <a:r>
              <a:rPr lang="en-US" sz="30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US" sz="30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href="site-home.html"&gt;Home&lt;/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US" sz="30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US" sz="30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href="site-about.html"&gt;About&lt;/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US" sz="30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US" sz="30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href="site-contacts.html"&gt;Contacts&lt;/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US" sz="30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aside</a:t>
            </a:r>
            <a:r>
              <a:rPr lang="en-US" sz="30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main</a:t>
            </a:r>
            <a:r>
              <a:rPr lang="en-US" sz="30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</a:t>
            </a:r>
            <a:r>
              <a:rPr lang="en-US" sz="30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&gt;HTML5 is a markup language used …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</a:t>
            </a:r>
            <a:r>
              <a:rPr lang="en-US" sz="30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&gt;It was published in October 2014 …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main</a:t>
            </a:r>
            <a:r>
              <a:rPr lang="en-US" sz="30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footer</a:t>
            </a:r>
            <a:r>
              <a:rPr lang="en-US" sz="30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&gt;&amp;copy; 2016 - Software University&lt;/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footer</a:t>
            </a:r>
            <a:r>
              <a:rPr lang="en-US" sz="30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279842273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– Very Simple Web Site (CSS)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22413" y="1140949"/>
            <a:ext cx="6179399" cy="526297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body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margin: 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padding: 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font-family: Arial;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800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header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footer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aside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main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beige;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margin: 10px;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padding: 5px;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text-align: center;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182813" y="1140949"/>
            <a:ext cx="4321799" cy="526297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header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font-size: 16pt;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font-weight: bold;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800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aside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float: left;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margin-top: 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beige;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width: 100px;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800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144652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– Very Simple Web Site (More CSS)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22413" y="1140949"/>
            <a:ext cx="5319599" cy="523220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aside a </a:t>
            </a:r>
            <a:r>
              <a:rPr lang="en-US" sz="27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display: block;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text-align: left;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margin: 5px;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padding: 8px;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text-decoration: none;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color: brown;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aside a:hover </a:t>
            </a:r>
            <a:r>
              <a:rPr lang="en-US" sz="27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BurlyWood;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border-radius: 3px;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 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324600" y="1140949"/>
            <a:ext cx="5180013" cy="523220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main</a:t>
            </a:r>
            <a:r>
              <a:rPr lang="en-US" sz="27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margin-left: 130px;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text-align: left;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#F5F5F5;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</a:t>
            </a:r>
            <a:r>
              <a:rPr lang="en-US" sz="27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margin: 10px 5px;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footer</a:t>
            </a:r>
            <a:r>
              <a:rPr lang="en-US" sz="27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clear: both;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font-size: 11pt;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6307386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2314851" y="4168504"/>
            <a:ext cx="2603990" cy="523742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HTML</a:t>
            </a:r>
            <a:r>
              <a:rPr lang="en-US" dirty="0"/>
              <a:t> language describes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Web content </a:t>
            </a:r>
            <a:r>
              <a:rPr lang="en-US" dirty="0"/>
              <a:t>(Web pages)</a:t>
            </a:r>
          </a:p>
          <a:p>
            <a:pPr lvl="1"/>
            <a:r>
              <a:rPr lang="en-US" dirty="0"/>
              <a:t>Text with formatting, images, lists, hyperlinks, tables, forms, etc.</a:t>
            </a:r>
          </a:p>
          <a:p>
            <a:pPr lvl="1"/>
            <a:r>
              <a:rPr lang="en-US" dirty="0"/>
              <a:t>Uses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tags</a:t>
            </a:r>
            <a:r>
              <a:rPr lang="en-US" dirty="0"/>
              <a:t> to define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elements</a:t>
            </a:r>
            <a:r>
              <a:rPr lang="bg-BG" dirty="0"/>
              <a:t> </a:t>
            </a:r>
            <a:r>
              <a:rPr lang="en-US" dirty="0"/>
              <a:t>in the Web page</a:t>
            </a:r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HTML?</a:t>
            </a:r>
          </a:p>
        </p:txBody>
      </p:sp>
      <p:sp>
        <p:nvSpPr>
          <p:cNvPr id="9" name="Rectangle 8"/>
          <p:cNvSpPr/>
          <p:nvPr/>
        </p:nvSpPr>
        <p:spPr>
          <a:xfrm>
            <a:off x="2066116" y="5111933"/>
            <a:ext cx="3581400" cy="523742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1608916" y="4105823"/>
            <a:ext cx="8981296" cy="206476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&lt;a href="/home"&gt;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 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Navigate to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&lt;b&gt;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home page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&lt;/b&gt;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&lt;/a&gt;</a:t>
            </a:r>
            <a:endParaRPr lang="en-US" sz="3000" noProof="1"/>
          </a:p>
        </p:txBody>
      </p:sp>
      <p:sp>
        <p:nvSpPr>
          <p:cNvPr id="6" name="AutoShape 25"/>
          <p:cNvSpPr>
            <a:spLocks noChangeArrowheads="1"/>
          </p:cNvSpPr>
          <p:nvPr/>
        </p:nvSpPr>
        <p:spPr bwMode="auto">
          <a:xfrm>
            <a:off x="500283" y="3228554"/>
            <a:ext cx="2362199" cy="652770"/>
          </a:xfrm>
          <a:prstGeom prst="wedgeRoundRectCallout">
            <a:avLst>
              <a:gd name="adj1" fmla="val 14742"/>
              <a:gd name="adj2" fmla="val 11086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  <a:latin typeface="+mn-lt"/>
              </a:rPr>
              <a:t>Opening tag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7" name="AutoShape 25"/>
          <p:cNvSpPr>
            <a:spLocks noChangeArrowheads="1"/>
          </p:cNvSpPr>
          <p:nvPr/>
        </p:nvSpPr>
        <p:spPr bwMode="auto">
          <a:xfrm>
            <a:off x="3204923" y="3228554"/>
            <a:ext cx="4364616" cy="652770"/>
          </a:xfrm>
          <a:prstGeom prst="wedgeRoundRectCallout">
            <a:avLst>
              <a:gd name="adj1" fmla="val -38689"/>
              <a:gd name="adj2" fmla="val 10442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  <a:latin typeface="+mn-lt"/>
              </a:rPr>
              <a:t>Attribute: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key</a:t>
            </a:r>
            <a:r>
              <a:rPr lang="en-US" sz="2800" dirty="0">
                <a:solidFill>
                  <a:srgbClr val="FFFFFF"/>
                </a:solidFill>
                <a:latin typeface="+mn-lt"/>
              </a:rPr>
              <a:t>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sz="2800" dirty="0">
                <a:solidFill>
                  <a:srgbClr val="FFFFFF"/>
                </a:solidFill>
                <a:latin typeface="+mn-lt"/>
              </a:rPr>
              <a:t>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"value"</a:t>
            </a:r>
            <a:endParaRPr lang="bg-BG" sz="28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8" name="AutoShape 25"/>
          <p:cNvSpPr>
            <a:spLocks noChangeArrowheads="1"/>
          </p:cNvSpPr>
          <p:nvPr/>
        </p:nvSpPr>
        <p:spPr bwMode="auto">
          <a:xfrm>
            <a:off x="6250086" y="4637565"/>
            <a:ext cx="1836134" cy="652770"/>
          </a:xfrm>
          <a:prstGeom prst="wedgeRoundRectCallout">
            <a:avLst>
              <a:gd name="adj1" fmla="val -74835"/>
              <a:gd name="adj2" fmla="val 3840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  <a:latin typeface="+mn-lt"/>
              </a:rPr>
              <a:t>Element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11" name="AutoShape 25"/>
          <p:cNvSpPr>
            <a:spLocks noChangeArrowheads="1"/>
          </p:cNvSpPr>
          <p:nvPr/>
        </p:nvSpPr>
        <p:spPr bwMode="auto">
          <a:xfrm>
            <a:off x="3363909" y="5770475"/>
            <a:ext cx="2174381" cy="652770"/>
          </a:xfrm>
          <a:prstGeom prst="wedgeRoundRectCallout">
            <a:avLst>
              <a:gd name="adj1" fmla="val -74925"/>
              <a:gd name="adj2" fmla="val -3727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  <a:latin typeface="+mn-lt"/>
              </a:rPr>
              <a:t>Closing tag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26308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9" grpId="0" animBg="1"/>
      <p:bldP spid="6" grpId="0" animBg="1"/>
      <p:bldP spid="7" grpId="0" animBg="1"/>
      <p:bldP spid="8" grpId="0" animBg="1"/>
      <p:bldP spid="11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738639" y="4917605"/>
            <a:ext cx="10711546" cy="820600"/>
          </a:xfrm>
        </p:spPr>
        <p:txBody>
          <a:bodyPr/>
          <a:lstStyle/>
          <a:p>
            <a:r>
              <a:rPr lang="en-US" dirty="0"/>
              <a:t>Creating a Very Simple Web Site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738640" y="5795773"/>
            <a:ext cx="10711544" cy="688256"/>
          </a:xfrm>
        </p:spPr>
        <p:txBody>
          <a:bodyPr/>
          <a:lstStyle/>
          <a:p>
            <a:r>
              <a:rPr lang="en-US" dirty="0"/>
              <a:t>Live Exercise in Class (Lab)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212" y="737384"/>
            <a:ext cx="3022078" cy="3890065"/>
          </a:xfrm>
          <a:prstGeom prst="roundRect">
            <a:avLst>
              <a:gd name="adj" fmla="val 1060"/>
            </a:avLst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0322" y="1360721"/>
            <a:ext cx="2810748" cy="3266728"/>
          </a:xfrm>
          <a:prstGeom prst="roundRect">
            <a:avLst>
              <a:gd name="adj" fmla="val 1447"/>
            </a:avLst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5868" y="1337655"/>
            <a:ext cx="4102614" cy="3291415"/>
          </a:xfrm>
          <a:prstGeom prst="roundRect">
            <a:avLst>
              <a:gd name="adj" fmla="val 1060"/>
            </a:avLst>
          </a:prstGeom>
        </p:spPr>
      </p:pic>
    </p:spTree>
    <p:extLst>
      <p:ext uri="{BB962C8B-B14F-4D97-AF65-F5344CB8AC3E}">
        <p14:creationId xmlns:p14="http://schemas.microsoft.com/office/powerpoint/2010/main" val="324852619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2" y="1151121"/>
            <a:ext cx="11804821" cy="557035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HTML</a:t>
            </a:r>
            <a:r>
              <a:rPr lang="en-US" sz="3200" dirty="0"/>
              <a:t> describes text with formatting,</a:t>
            </a:r>
            <a:br>
              <a:rPr lang="en-US" sz="3200" dirty="0"/>
            </a:br>
            <a:r>
              <a:rPr lang="en-US" sz="3200" dirty="0"/>
              <a:t>images, tables, forms, etc.</a:t>
            </a:r>
          </a:p>
          <a:p>
            <a:pPr lvl="1">
              <a:lnSpc>
                <a:spcPct val="100000"/>
              </a:lnSpc>
            </a:pPr>
            <a:r>
              <a:rPr lang="en-US" sz="3000" dirty="0"/>
              <a:t>Uses tags like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&lt;p&gt;</a:t>
            </a:r>
            <a:r>
              <a:rPr lang="en-US" sz="3000" dirty="0"/>
              <a:t>,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&lt;img&gt;</a:t>
            </a:r>
            <a:r>
              <a:rPr lang="en-US" sz="3000" noProof="1"/>
              <a:t> </a:t>
            </a:r>
            <a:r>
              <a:rPr lang="en-US" sz="3000" dirty="0"/>
              <a:t>and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&lt;a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href="…"&gt;</a:t>
            </a:r>
            <a:endParaRPr lang="en-US" sz="3000" noProof="1"/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CSS </a:t>
            </a:r>
            <a:r>
              <a:rPr lang="en-US" sz="3200" dirty="0"/>
              <a:t>adds styling to the HTML documents</a:t>
            </a:r>
          </a:p>
          <a:p>
            <a:pPr lvl="1">
              <a:lnSpc>
                <a:spcPct val="100000"/>
              </a:lnSpc>
            </a:pPr>
            <a:r>
              <a:rPr lang="en-US" sz="3000" dirty="0"/>
              <a:t>Font, color, background, alignment, …</a:t>
            </a:r>
          </a:p>
          <a:p>
            <a:pPr lvl="1">
              <a:lnSpc>
                <a:spcPct val="100000"/>
              </a:lnSpc>
            </a:pPr>
            <a:r>
              <a:rPr lang="en-US" sz="3000" dirty="0"/>
              <a:t>Layout, position, size, margins, paddings, …</a:t>
            </a:r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Web sites </a:t>
            </a:r>
            <a:r>
              <a:rPr lang="en-US" sz="3200" dirty="0"/>
              <a:t>consist of HTML + CSS + images</a:t>
            </a:r>
          </a:p>
          <a:p>
            <a:pPr lvl="1">
              <a:lnSpc>
                <a:spcPct val="100000"/>
              </a:lnSpc>
            </a:pPr>
            <a:r>
              <a:rPr lang="en-US" sz="3000" dirty="0"/>
              <a:t>May hold JavaScript code and other assets</a:t>
            </a:r>
          </a:p>
          <a:p>
            <a:pPr>
              <a:lnSpc>
                <a:spcPct val="100000"/>
              </a:lnSpc>
            </a:pPr>
            <a:endParaRPr lang="en-US" sz="30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pic>
        <p:nvPicPr>
          <p:cNvPr id="7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3118" y="1676400"/>
            <a:ext cx="3091494" cy="2293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1806" y="4419600"/>
            <a:ext cx="3152805" cy="1769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40852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HTML5 and CSS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https://softuni.bg/courses/programming-basics/</a:t>
            </a:r>
            <a:endParaRPr lang="en-US" dirty="0"/>
          </a:p>
        </p:txBody>
      </p:sp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80612" y="2729472"/>
            <a:ext cx="1726158" cy="932887"/>
          </a:xfrm>
          <a:prstGeom prst="roundRect">
            <a:avLst>
              <a:gd name="adj" fmla="val 2953"/>
            </a:avLst>
          </a:prstGeom>
        </p:spPr>
      </p:pic>
      <p:pic>
        <p:nvPicPr>
          <p:cNvPr id="15" name="Picture 14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2764" y="1295401"/>
            <a:ext cx="1752600" cy="804224"/>
          </a:xfrm>
          <a:prstGeom prst="roundRect">
            <a:avLst>
              <a:gd name="adj" fmla="val 3159"/>
            </a:avLst>
          </a:prstGeom>
        </p:spPr>
      </p:pic>
      <p:pic>
        <p:nvPicPr>
          <p:cNvPr id="17" name="Picture 16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68146" y="1295400"/>
            <a:ext cx="2040956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19" name="Picture 18">
            <a:hlinkClick r:id="rId10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24428" y="1295400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20" name="Picture 19">
            <a:hlinkClick r:id="rId12"/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12764" y="5373443"/>
            <a:ext cx="3352800" cy="849557"/>
          </a:xfrm>
          <a:prstGeom prst="roundRect">
            <a:avLst>
              <a:gd name="adj" fmla="val 3159"/>
            </a:avLst>
          </a:prstGeom>
        </p:spPr>
      </p:pic>
      <p:pic>
        <p:nvPicPr>
          <p:cNvPr id="22" name="Picture 21">
            <a:hlinkClick r:id="rId14"/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358563" y="5373443"/>
            <a:ext cx="2753589" cy="849556"/>
          </a:xfrm>
          <a:prstGeom prst="roundRect">
            <a:avLst>
              <a:gd name="adj" fmla="val 2953"/>
            </a:avLst>
          </a:prstGeom>
        </p:spPr>
      </p:pic>
      <p:pic>
        <p:nvPicPr>
          <p:cNvPr id="23" name="Picture 22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633728" y="5373443"/>
            <a:ext cx="4073042" cy="84955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075612" y="1316222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25" name="Picture 24">
            <a:hlinkClick r:id="rId20"/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713413" y="4251041"/>
            <a:ext cx="5993358" cy="550371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386829367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43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22592" y="3700180"/>
            <a:ext cx="5540866" cy="193862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64741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Foundation – </a:t>
            </a:r>
            <a:r>
              <a:rPr lang="en-US" sz="3200" noProof="1">
                <a:hlinkClick r:id="rId3"/>
              </a:rPr>
              <a:t>softuni.org</a:t>
            </a:r>
            <a:endParaRPr lang="en-US" sz="32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title="Software University">
            <a:hlinkClick r:id="rId4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214" b="7214"/>
          <a:stretch/>
        </p:blipFill>
        <p:spPr>
          <a:xfrm>
            <a:off x="9659438" y="1594686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10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title="Software University Videos @ YouTube">
            <a:hlinkClick r:id="rId6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7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813548" y="3098209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2416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Page – Example</a:t>
            </a: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622410" y="1088061"/>
            <a:ext cx="10944002" cy="541953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&lt;!DOCTYPE html&gt;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bg-BG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&lt;head&gt;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bg-BG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&lt;title&gt;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HTML Example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&lt;/title&gt;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bg-BG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&lt;/head&gt;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bg-BG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&lt;body&gt;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bg-BG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bg-BG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&lt;h1&gt;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Hello HTML!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&lt;/h1&gt;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bg-BG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HTML describes formatted text using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&lt;strong&gt;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tags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&lt;/strong&gt;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  <a:r>
              <a:rPr lang="bg-BG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Visit the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href="https://softuni.bg/courses/</a:t>
            </a:r>
            <a:b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web-fundamentals"&gt;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SoftUni HTML course to learn</a:t>
            </a:r>
            <a:r>
              <a:rPr lang="bg-BG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more.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&lt;/a&gt;&lt;/p&gt;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bg-BG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&lt;/body&gt;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0437" y="1222240"/>
            <a:ext cx="4535435" cy="2582679"/>
          </a:xfrm>
          <a:prstGeom prst="roundRect">
            <a:avLst>
              <a:gd name="adj" fmla="val 2039"/>
            </a:avLst>
          </a:prstGeom>
        </p:spPr>
      </p:pic>
    </p:spTree>
    <p:extLst>
      <p:ext uri="{BB962C8B-B14F-4D97-AF65-F5344CB8AC3E}">
        <p14:creationId xmlns:p14="http://schemas.microsoft.com/office/powerpoint/2010/main" val="148189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WebStorm</a:t>
            </a:r>
          </a:p>
          <a:p>
            <a:pPr lvl="1"/>
            <a:r>
              <a:rPr lang="en-US" dirty="0"/>
              <a:t>Powerful IDE for HTML, CSS and JavaScript, paid product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Visual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Studio</a:t>
            </a:r>
            <a:r>
              <a:rPr lang="en-US" dirty="0"/>
              <a:t> +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Node.js Tools</a:t>
            </a:r>
          </a:p>
          <a:p>
            <a:pPr lvl="1"/>
            <a:r>
              <a:rPr lang="en-US" dirty="0"/>
              <a:t>For many languages and technologies, Windows only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Visual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Studio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Code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Brackets</a:t>
            </a:r>
            <a:r>
              <a:rPr lang="bg-BG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NetBeans</a:t>
            </a:r>
          </a:p>
          <a:p>
            <a:pPr lvl="1"/>
            <a:r>
              <a:rPr lang="en-US" dirty="0"/>
              <a:t>Good free tools for HTML5, cross-platform</a:t>
            </a:r>
            <a:endParaRPr lang="bg-BG" dirty="0"/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Sublime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Text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Vim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Notepad++</a:t>
            </a:r>
          </a:p>
          <a:p>
            <a:pPr lvl="1"/>
            <a:r>
              <a:rPr lang="en-US" dirty="0"/>
              <a:t>For hackers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– Developer Environments</a:t>
            </a:r>
          </a:p>
        </p:txBody>
      </p:sp>
      <p:pic>
        <p:nvPicPr>
          <p:cNvPr id="5" name="Picture 4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98558" y="1263281"/>
            <a:ext cx="1146840" cy="1121228"/>
          </a:xfrm>
          <a:prstGeom prst="rect">
            <a:avLst/>
          </a:prstGeom>
        </p:spPr>
      </p:pic>
      <p:pic>
        <p:nvPicPr>
          <p:cNvPr id="6" name="Picture 5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10746" y="2743200"/>
            <a:ext cx="1522466" cy="930184"/>
          </a:xfrm>
          <a:prstGeom prst="roundRect">
            <a:avLst>
              <a:gd name="adj" fmla="val 2286"/>
            </a:avLst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86119" y="5386033"/>
            <a:ext cx="1371719" cy="987638"/>
          </a:xfrm>
          <a:prstGeom prst="rect">
            <a:avLst/>
          </a:prstGeom>
        </p:spPr>
      </p:pic>
      <p:pic>
        <p:nvPicPr>
          <p:cNvPr id="1028" name="Picture 4" descr="https://cdn.tutsplus.com/net/uploads/2013/11/deeper-in-brackets-retina-preview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9541" y="4130584"/>
            <a:ext cx="944876" cy="944876"/>
          </a:xfrm>
          <a:prstGeom prst="roundRect">
            <a:avLst>
              <a:gd name="adj" fmla="val 2286"/>
            </a:avLst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15543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618999" cy="5570355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dirty="0"/>
              <a:t>Create your first Web page: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File name: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welcome.html</a:t>
            </a:r>
            <a:endParaRPr lang="en-US" dirty="0"/>
          </a:p>
          <a:p>
            <a:pPr lvl="1">
              <a:lnSpc>
                <a:spcPct val="120000"/>
              </a:lnSpc>
            </a:pPr>
            <a:r>
              <a:rPr lang="en-US" dirty="0"/>
              <a:t>Title: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Welcome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Paragraph of text:</a:t>
            </a:r>
            <a:br>
              <a:rPr lang="en-US" dirty="0"/>
            </a:b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 am learning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HTML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and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CSS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!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Hint</a:t>
            </a:r>
            <a:r>
              <a:rPr lang="en-US" dirty="0"/>
              <a:t>: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Modify the code from the previous slide</a:t>
            </a:r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 Welcome</a:t>
            </a:r>
            <a:r>
              <a:rPr lang="bg-BG" dirty="0"/>
              <a:t> </a:t>
            </a:r>
            <a:r>
              <a:rPr lang="en-US" dirty="0"/>
              <a:t>to HTML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3012" y="1447800"/>
            <a:ext cx="5063413" cy="2819400"/>
          </a:xfrm>
          <a:prstGeom prst="roundRect">
            <a:avLst>
              <a:gd name="adj" fmla="val 1296"/>
            </a:avLst>
          </a:prstGeom>
        </p:spPr>
      </p:pic>
    </p:spTree>
    <p:extLst>
      <p:ext uri="{BB962C8B-B14F-4D97-AF65-F5344CB8AC3E}">
        <p14:creationId xmlns:p14="http://schemas.microsoft.com/office/powerpoint/2010/main" val="22377287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r>
              <a:rPr lang="en-US" sz="3200" dirty="0"/>
              <a:t>Headings:</a:t>
            </a:r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r>
              <a:rPr lang="en-US" sz="3200" dirty="0"/>
              <a:t>Paragraphs: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Headings and Paragraphs</a:t>
            </a:r>
            <a:endParaRPr lang="en-US" dirty="0"/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836612" y="1747379"/>
            <a:ext cx="10515598" cy="194165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ru-RU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&lt;h1&gt;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First Heading</a:t>
            </a:r>
            <a:r>
              <a:rPr lang="ru-RU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Biggest</a:t>
            </a:r>
            <a:r>
              <a:rPr lang="ru-RU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ru-RU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&lt;/h1&gt;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ru-RU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&lt;h2&gt;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Second Heading</a:t>
            </a:r>
            <a:r>
              <a:rPr lang="ru-RU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Smaller</a:t>
            </a:r>
            <a:r>
              <a:rPr lang="ru-RU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ru-RU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&lt;/h2&gt;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ru-RU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&lt;h3&gt;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Third Heading</a:t>
            </a:r>
            <a:r>
              <a:rPr lang="ru-RU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More Smaller</a:t>
            </a:r>
            <a:r>
              <a:rPr lang="ru-RU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ru-RU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&lt;/h3&gt;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ru-RU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&lt;h4&gt;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Fourth Heading</a:t>
            </a:r>
            <a:r>
              <a:rPr lang="ru-RU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Smallest</a:t>
            </a:r>
            <a:r>
              <a:rPr lang="ru-RU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ru-RU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&lt;/h4&gt;</a:t>
            </a:r>
          </a:p>
        </p:txBody>
      </p:sp>
      <p:sp>
        <p:nvSpPr>
          <p:cNvPr id="9" name="Text Placeholder 5"/>
          <p:cNvSpPr txBox="1">
            <a:spLocks/>
          </p:cNvSpPr>
          <p:nvPr/>
        </p:nvSpPr>
        <p:spPr>
          <a:xfrm>
            <a:off x="836612" y="4412231"/>
            <a:ext cx="10515598" cy="206476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ru-RU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First paragraph</a:t>
            </a:r>
            <a:r>
              <a:rPr lang="ru-RU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&lt;/p&gt;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ru-RU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Second paragraph</a:t>
            </a:r>
            <a:r>
              <a:rPr lang="ru-RU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&lt;/p&gt;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ru-RU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&lt;br&gt; </a:t>
            </a:r>
            <a:r>
              <a:rPr lang="ru-RU" sz="3000" b="1" i="1" noProof="1">
                <a:solidFill>
                  <a:srgbClr val="B2B2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</a:t>
            </a:r>
            <a:r>
              <a:rPr lang="en-US" sz="3000" b="1" i="1" noProof="1">
                <a:solidFill>
                  <a:srgbClr val="B2B2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--</a:t>
            </a:r>
            <a:r>
              <a:rPr lang="ru-RU" sz="3000" b="1" i="1" noProof="1">
                <a:solidFill>
                  <a:srgbClr val="B2B2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3000" b="1" i="1" noProof="1">
                <a:solidFill>
                  <a:srgbClr val="B2B2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empty line</a:t>
            </a:r>
            <a:r>
              <a:rPr lang="ru-RU" sz="3000" b="1" i="1" noProof="1">
                <a:solidFill>
                  <a:srgbClr val="B2B2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--&gt;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ru-RU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Third paragraph</a:t>
            </a:r>
            <a:r>
              <a:rPr lang="ru-RU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&lt;/p&gt;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0412" y="1534269"/>
            <a:ext cx="3352800" cy="1777794"/>
          </a:xfrm>
          <a:prstGeom prst="roundRect">
            <a:avLst>
              <a:gd name="adj" fmla="val 1296"/>
            </a:avLst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4252" y="3982706"/>
            <a:ext cx="2324100" cy="2371531"/>
          </a:xfrm>
          <a:prstGeom prst="roundRect">
            <a:avLst>
              <a:gd name="adj" fmla="val 1296"/>
            </a:avLst>
          </a:prstGeom>
        </p:spPr>
      </p:pic>
      <p:sp>
        <p:nvSpPr>
          <p:cNvPr id="15" name="AutoShape 25"/>
          <p:cNvSpPr>
            <a:spLocks noChangeArrowheads="1"/>
          </p:cNvSpPr>
          <p:nvPr/>
        </p:nvSpPr>
        <p:spPr bwMode="auto">
          <a:xfrm>
            <a:off x="6620478" y="4842086"/>
            <a:ext cx="1912334" cy="652770"/>
          </a:xfrm>
          <a:prstGeom prst="wedgeRoundRectCallout">
            <a:avLst>
              <a:gd name="adj1" fmla="val -73118"/>
              <a:gd name="adj2" fmla="val 5611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  <a:latin typeface="+mn-lt"/>
              </a:rPr>
              <a:t>Comment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11538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ZA" dirty="0"/>
              <a:t>External hyperlink</a:t>
            </a:r>
          </a:p>
          <a:p>
            <a:endParaRPr lang="en-ZA" dirty="0"/>
          </a:p>
          <a:p>
            <a:r>
              <a:rPr lang="en-ZA" dirty="0"/>
              <a:t>Local hyperlink</a:t>
            </a:r>
          </a:p>
          <a:p>
            <a:endParaRPr lang="en-ZA" dirty="0"/>
          </a:p>
          <a:p>
            <a:endParaRPr lang="en-ZA" dirty="0"/>
          </a:p>
          <a:p>
            <a:pPr>
              <a:spcBef>
                <a:spcPts val="1800"/>
              </a:spcBef>
            </a:pPr>
            <a:r>
              <a:rPr lang="en-ZA" dirty="0"/>
              <a:t>Relative hyperlink</a:t>
            </a:r>
          </a:p>
          <a:p>
            <a:endParaRPr lang="en-ZA" dirty="0"/>
          </a:p>
          <a:p>
            <a:endParaRPr lang="en-ZA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Hyperlinks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57884" y="1875990"/>
            <a:ext cx="10867748" cy="53245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="https://softuni.bg"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SoftUni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&lt;/a&gt;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57884" y="3255286"/>
            <a:ext cx="10867748" cy="141269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&lt;h1 id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exercises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Exercises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&lt;/h1&gt;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See the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#exercises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target="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_blank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"&gt;exercises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&lt;/a&gt;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57884" y="5562600"/>
            <a:ext cx="10867748" cy="53245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href="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../2.%20HTML5-Overview.pptx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presentation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&lt;/a&gt;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7212" y="768808"/>
            <a:ext cx="2295525" cy="866775"/>
          </a:xfrm>
          <a:prstGeom prst="roundRect">
            <a:avLst>
              <a:gd name="adj" fmla="val 4541"/>
            </a:avLst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6358" y="2602588"/>
            <a:ext cx="2680686" cy="739868"/>
          </a:xfrm>
          <a:prstGeom prst="roundRect">
            <a:avLst>
              <a:gd name="adj" fmla="val 4541"/>
            </a:avLst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6358" y="3517763"/>
            <a:ext cx="2924175" cy="590550"/>
          </a:xfrm>
          <a:prstGeom prst="roundRect">
            <a:avLst>
              <a:gd name="adj" fmla="val 4541"/>
            </a:avLst>
          </a:prstGeom>
        </p:spPr>
      </p:pic>
      <p:sp>
        <p:nvSpPr>
          <p:cNvPr id="11" name="Curved Right Arrow 10"/>
          <p:cNvSpPr/>
          <p:nvPr/>
        </p:nvSpPr>
        <p:spPr>
          <a:xfrm flipV="1">
            <a:off x="7237412" y="2852807"/>
            <a:ext cx="457199" cy="1013223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16358" y="4888706"/>
            <a:ext cx="2133600" cy="561975"/>
          </a:xfrm>
          <a:prstGeom prst="roundRect">
            <a:avLst>
              <a:gd name="adj" fmla="val 4541"/>
            </a:avLst>
          </a:prstGeom>
        </p:spPr>
      </p:pic>
    </p:spTree>
    <p:extLst>
      <p:ext uri="{BB962C8B-B14F-4D97-AF65-F5344CB8AC3E}">
        <p14:creationId xmlns:p14="http://schemas.microsoft.com/office/powerpoint/2010/main" val="291450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1" grpId="0" animBg="1"/>
    </p:bld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1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SoftUni</Template>
  <TotalTime>0</TotalTime>
  <Words>2576</Words>
  <Application>Microsoft Office PowerPoint</Application>
  <PresentationFormat>Custom</PresentationFormat>
  <Paragraphs>535</Paragraphs>
  <Slides>44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44</vt:i4>
      </vt:variant>
    </vt:vector>
  </HeadingPairs>
  <TitlesOfParts>
    <vt:vector size="51" baseType="lpstr">
      <vt:lpstr>Arial</vt:lpstr>
      <vt:lpstr>Calibri</vt:lpstr>
      <vt:lpstr>Consolas</vt:lpstr>
      <vt:lpstr>Wingdings</vt:lpstr>
      <vt:lpstr>Wingdings 2</vt:lpstr>
      <vt:lpstr>SoftUni 16x9</vt:lpstr>
      <vt:lpstr>1_SoftUni 16x9</vt:lpstr>
      <vt:lpstr>HTML5 and CSS</vt:lpstr>
      <vt:lpstr>Table of Contents</vt:lpstr>
      <vt:lpstr>Have a Question?</vt:lpstr>
      <vt:lpstr>What is HTML?</vt:lpstr>
      <vt:lpstr>HTML Page – Example</vt:lpstr>
      <vt:lpstr>HTML – Developer Environments</vt:lpstr>
      <vt:lpstr>Exercise: Welcome to HTML</vt:lpstr>
      <vt:lpstr>Headings and Paragraphs</vt:lpstr>
      <vt:lpstr>Hyperlinks</vt:lpstr>
      <vt:lpstr>Exercise: Hello HTML</vt:lpstr>
      <vt:lpstr>Bullets and Numbered Lists</vt:lpstr>
      <vt:lpstr>Exercise: My TODO List</vt:lpstr>
      <vt:lpstr>Images</vt:lpstr>
      <vt:lpstr>Exercise: Fruits</vt:lpstr>
      <vt:lpstr>Basic HTML Tags</vt:lpstr>
      <vt:lpstr>What is CSS?</vt:lpstr>
      <vt:lpstr>Exercise: Colors</vt:lpstr>
      <vt:lpstr>Fonts, Colors, Backgrounds, Borders, Padding</vt:lpstr>
      <vt:lpstr>Exercise: Rectangles</vt:lpstr>
      <vt:lpstr>The Dev Tools / Styles Inspector / [F12]</vt:lpstr>
      <vt:lpstr>Combining HTML and CSS Files</vt:lpstr>
      <vt:lpstr>Exercise – Languages</vt:lpstr>
      <vt:lpstr>Solution – Languages (HTML + CSS)</vt:lpstr>
      <vt:lpstr>Block Elements</vt:lpstr>
      <vt:lpstr>Inline Elements</vt:lpstr>
      <vt:lpstr>Inline-Block Elements</vt:lpstr>
      <vt:lpstr>Exercise – Navigation Icons (HTML)</vt:lpstr>
      <vt:lpstr>Exercise – Navigation Icons (CSS)</vt:lpstr>
      <vt:lpstr>Styling with CSS</vt:lpstr>
      <vt:lpstr>HTML Forms</vt:lpstr>
      <vt:lpstr>Exercise – Contact Us Form (HTML)</vt:lpstr>
      <vt:lpstr>Exercise – Styling the Contact Us Form (CSS)</vt:lpstr>
      <vt:lpstr>Floating Elements</vt:lpstr>
      <vt:lpstr>Exercise – Floating Elements (HTML)</vt:lpstr>
      <vt:lpstr>Exercise – Floating Elements (CSS)</vt:lpstr>
      <vt:lpstr>Exercise – Very Simple Web Site</vt:lpstr>
      <vt:lpstr>Solution – Very Simple Web Site (HTML)</vt:lpstr>
      <vt:lpstr>Solution – Very Simple Web Site (CSS)</vt:lpstr>
      <vt:lpstr>Solution – Very Simple Web Site (More CSS)</vt:lpstr>
      <vt:lpstr>Creating a Very Simple Web Site</vt:lpstr>
      <vt:lpstr>Summary</vt:lpstr>
      <vt:lpstr>HTML5 and CSS</vt:lpstr>
      <vt:lpstr>License</vt:lpstr>
      <vt:lpstr>Free Trainings @ Software University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HTML5 and CSS</dc:title>
  <dc:subject>HTML, CSS and JavaScript Course</dc:subject>
  <dc:creator/>
  <cp:keywords>HTML, CSS, programming, course, SoftUni, Software University</cp:keywords>
  <dc:description>https://softuni.bg/courses/software-technologies</dc:description>
  <cp:lastModifiedBy/>
  <cp:revision>1</cp:revision>
  <dcterms:created xsi:type="dcterms:W3CDTF">2014-01-02T17:00:34Z</dcterms:created>
  <dcterms:modified xsi:type="dcterms:W3CDTF">2016-06-14T11:02:57Z</dcterms:modified>
  <cp:category>front-end, computer programming, programming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